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4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44.xml" ContentType="application/vnd.openxmlformats-officedocument.presentationml.tags+xml"/>
  <Override PartName="/ppt/notesSlides/notesSlide13.xml" ContentType="application/vnd.openxmlformats-officedocument.presentationml.notesSlide+xml"/>
  <Override PartName="/ppt/tags/tag45.xml" ContentType="application/vnd.openxmlformats-officedocument.presentationml.tags+xml"/>
  <Override PartName="/ppt/notesSlides/notesSlide14.xml" ContentType="application/vnd.openxmlformats-officedocument.presentationml.notesSlide+xml"/>
  <Override PartName="/ppt/tags/tag46.xml" ContentType="application/vnd.openxmlformats-officedocument.presentationml.tags+xml"/>
  <Override PartName="/ppt/notesSlides/notesSlide15.xml" ContentType="application/vnd.openxmlformats-officedocument.presentationml.notesSlide+xml"/>
  <Override PartName="/ppt/tags/tag47.xml" ContentType="application/vnd.openxmlformats-officedocument.presentationml.tags+xml"/>
  <Override PartName="/ppt/notesSlides/notesSlide16.xml" ContentType="application/vnd.openxmlformats-officedocument.presentationml.notesSlide+xml"/>
  <Override PartName="/ppt/tags/tag48.xml" ContentType="application/vnd.openxmlformats-officedocument.presentationml.tags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50" r:id="rId5"/>
    <p:sldMasterId id="2147483654" r:id="rId6"/>
  </p:sldMasterIdLst>
  <p:notesMasterIdLst>
    <p:notesMasterId r:id="rId25"/>
  </p:notesMasterIdLst>
  <p:sldIdLst>
    <p:sldId id="2147473104" r:id="rId7"/>
    <p:sldId id="2147473109" r:id="rId8"/>
    <p:sldId id="2147473108" r:id="rId9"/>
    <p:sldId id="2147473116" r:id="rId10"/>
    <p:sldId id="2147473117" r:id="rId11"/>
    <p:sldId id="2147473103" r:id="rId12"/>
    <p:sldId id="2147473118" r:id="rId13"/>
    <p:sldId id="2147473119" r:id="rId14"/>
    <p:sldId id="2147473120" r:id="rId15"/>
    <p:sldId id="2147473121" r:id="rId16"/>
    <p:sldId id="2147473122" r:id="rId17"/>
    <p:sldId id="2147473092" r:id="rId18"/>
    <p:sldId id="2147473111" r:id="rId19"/>
    <p:sldId id="273" r:id="rId20"/>
    <p:sldId id="274" r:id="rId21"/>
    <p:sldId id="275" r:id="rId22"/>
    <p:sldId id="276" r:id="rId23"/>
    <p:sldId id="2147473123" r:id="rId24"/>
  </p:sldIdLst>
  <p:sldSz cx="12192000" cy="6858000"/>
  <p:notesSz cx="6797675" cy="9928225"/>
  <p:custDataLst>
    <p:tags r:id="rId26"/>
  </p:custDataLst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18" userDrawn="1">
          <p15:clr>
            <a:srgbClr val="A4A3A4"/>
          </p15:clr>
        </p15:guide>
        <p15:guide id="2" pos="234" userDrawn="1">
          <p15:clr>
            <a:srgbClr val="A4A3A4"/>
          </p15:clr>
        </p15:guide>
        <p15:guide id="3" pos="7446" userDrawn="1">
          <p15:clr>
            <a:srgbClr val="A4A3A4"/>
          </p15:clr>
        </p15:guide>
        <p15:guide id="4" orient="horz" pos="3906" userDrawn="1">
          <p15:clr>
            <a:srgbClr val="A4A3A4"/>
          </p15:clr>
        </p15:guide>
        <p15:guide id="5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303B"/>
    <a:srgbClr val="A50E2D"/>
    <a:srgbClr val="717372"/>
    <a:srgbClr val="D3D3D3"/>
    <a:srgbClr val="006F7A"/>
    <a:srgbClr val="28A899"/>
    <a:srgbClr val="004C54"/>
    <a:srgbClr val="19695F"/>
    <a:srgbClr val="7DB560"/>
    <a:srgbClr val="7BB3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DBC42C-A335-44B5-A9AB-968A49686D4E}" v="22" dt="2026-04-20T08:59:59.0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ile medio 2 - Colore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ile medio 2 - Colore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B4B98B0-60AC-42C2-AFA5-B58CD77FA1E5}" styleName="Stile chiaro 1 - Color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38" autoAdjust="0"/>
    <p:restoredTop sz="76837" autoAdjust="0"/>
  </p:normalViewPr>
  <p:slideViewPr>
    <p:cSldViewPr snapToGrid="0">
      <p:cViewPr varScale="1">
        <p:scale>
          <a:sx n="57" d="100"/>
          <a:sy n="57" d="100"/>
        </p:scale>
        <p:origin x="1944" y="282"/>
      </p:cViewPr>
      <p:guideLst>
        <p:guide orient="horz" pos="618"/>
        <p:guide pos="234"/>
        <p:guide pos="7446"/>
        <p:guide orient="horz" pos="3906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ntestazion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endParaRPr lang="en-US" dirty="0"/>
          </a:p>
        </p:txBody>
      </p:sp>
      <p:sp>
        <p:nvSpPr>
          <p:cNvPr id="3" name="Segnaposto data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rtl="0">
              <a:defRPr sz="1200"/>
            </a:lvl1pPr>
          </a:lstStyle>
          <a:p>
            <a:fld id="{8B92053C-92AF-4102-8E57-7A031F8B379B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4" name="Segnaposto immagin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it-IT"/>
          </a:p>
        </p:txBody>
      </p:sp>
      <p:sp>
        <p:nvSpPr>
          <p:cNvPr id="5" name="Segnaposto note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Fare </a:t>
            </a:r>
            <a:r>
              <a:rPr lang="en-US" dirty="0" err="1"/>
              <a:t>clic</a:t>
            </a:r>
            <a:r>
              <a:rPr lang="en-US" dirty="0"/>
              <a:t> per </a:t>
            </a:r>
            <a:r>
              <a:rPr lang="en-US" dirty="0" err="1"/>
              <a:t>modificare</a:t>
            </a:r>
            <a:r>
              <a:rPr lang="en-US" dirty="0"/>
              <a:t> </a:t>
            </a:r>
            <a:r>
              <a:rPr lang="en-US" dirty="0" err="1"/>
              <a:t>gli</a:t>
            </a:r>
            <a:r>
              <a:rPr lang="en-US" dirty="0"/>
              <a:t> </a:t>
            </a:r>
            <a:r>
              <a:rPr lang="en-US" dirty="0" err="1"/>
              <a:t>stili</a:t>
            </a:r>
            <a:r>
              <a:rPr lang="en-US" dirty="0"/>
              <a:t> del </a:t>
            </a:r>
            <a:r>
              <a:rPr lang="en-US" dirty="0" err="1"/>
              <a:t>testo</a:t>
            </a:r>
            <a:r>
              <a:rPr lang="en-US" dirty="0"/>
              <a:t> </a:t>
            </a:r>
            <a:r>
              <a:rPr lang="en-US" dirty="0" err="1"/>
              <a:t>dello</a:t>
            </a:r>
            <a:r>
              <a:rPr lang="en-US" dirty="0"/>
              <a:t> schema</a:t>
            </a:r>
          </a:p>
          <a:p>
            <a:pPr lvl="1"/>
            <a:r>
              <a:rPr lang="en-US" dirty="0"/>
              <a:t>Secondo </a:t>
            </a:r>
            <a:r>
              <a:rPr lang="en-US" dirty="0" err="1"/>
              <a:t>livello</a:t>
            </a:r>
            <a:endParaRPr lang="en-US" dirty="0"/>
          </a:p>
          <a:p>
            <a:pPr lvl="2"/>
            <a:r>
              <a:rPr lang="en-US" dirty="0" err="1"/>
              <a:t>Terzo</a:t>
            </a:r>
            <a:r>
              <a:rPr lang="en-US" dirty="0"/>
              <a:t> </a:t>
            </a:r>
            <a:r>
              <a:rPr lang="en-US" dirty="0" err="1"/>
              <a:t>livello</a:t>
            </a:r>
            <a:endParaRPr lang="en-US" dirty="0"/>
          </a:p>
          <a:p>
            <a:pPr lvl="3"/>
            <a:r>
              <a:rPr lang="en-US" dirty="0"/>
              <a:t>Quarto </a:t>
            </a:r>
            <a:r>
              <a:rPr lang="en-US" dirty="0" err="1"/>
              <a:t>livello</a:t>
            </a:r>
            <a:endParaRPr lang="en-US" dirty="0"/>
          </a:p>
          <a:p>
            <a:pPr lvl="4"/>
            <a:r>
              <a:rPr lang="en-US" dirty="0"/>
              <a:t>Quinto </a:t>
            </a:r>
            <a:r>
              <a:rPr lang="en-US" dirty="0" err="1"/>
              <a:t>livello</a:t>
            </a:r>
            <a:endParaRPr lang="en-US" dirty="0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endParaRPr lang="en-US" dirty="0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rtl="0">
              <a:defRPr sz="1200"/>
            </a:lvl1pPr>
          </a:lstStyle>
          <a:p>
            <a:fld id="{2F7EBAB7-69C3-47DF-A933-1AFB33C89DA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14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6E10DC-60DC-3A17-358C-26CEDFA60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5C254D-CF44-B435-4833-3060363882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3E51EB-C997-2F9E-763E-57AA20E69C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429A3-8EBF-8388-0510-C5D5DB8600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4667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D5800-5392-C965-638E-41F276C14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CEDF7A-DF49-FC99-1C3B-8EE8E15C0D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033011-D29A-DAEB-AC1D-53802C2710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dirty="0"/>
              <a:t>Good </a:t>
            </a:r>
            <a:r>
              <a:rPr lang="es-ES" dirty="0" err="1"/>
              <a:t>morning</a:t>
            </a:r>
            <a:r>
              <a:rPr lang="es-ES" dirty="0"/>
              <a:t> </a:t>
            </a:r>
            <a:r>
              <a:rPr lang="es-ES" dirty="0" err="1"/>
              <a:t>everyone</a:t>
            </a:r>
            <a:r>
              <a:rPr lang="es-ES" dirty="0"/>
              <a:t>. </a:t>
            </a:r>
          </a:p>
          <a:p>
            <a:endParaRPr lang="es-ES" dirty="0"/>
          </a:p>
          <a:p>
            <a:r>
              <a:rPr lang="es-ES" dirty="0"/>
              <a:t>I </a:t>
            </a:r>
            <a:r>
              <a:rPr lang="es-ES" dirty="0" err="1"/>
              <a:t>would</a:t>
            </a:r>
            <a:r>
              <a:rPr lang="es-ES" dirty="0"/>
              <a:t> </a:t>
            </a:r>
            <a:r>
              <a:rPr lang="es-ES" dirty="0" err="1"/>
              <a:t>like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</a:t>
            </a:r>
            <a:r>
              <a:rPr lang="es-ES" dirty="0" err="1"/>
              <a:t>thank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joining</a:t>
            </a:r>
            <a:r>
              <a:rPr lang="es-ES" dirty="0"/>
              <a:t> </a:t>
            </a:r>
            <a:r>
              <a:rPr lang="es-ES" dirty="0" err="1"/>
              <a:t>today</a:t>
            </a:r>
            <a:r>
              <a:rPr lang="es-ES" dirty="0"/>
              <a:t>. </a:t>
            </a:r>
          </a:p>
          <a:p>
            <a:endParaRPr lang="es-ES" dirty="0"/>
          </a:p>
          <a:p>
            <a:r>
              <a:rPr lang="es-ES" dirty="0"/>
              <a:t>I </a:t>
            </a:r>
            <a:r>
              <a:rPr lang="es-ES" dirty="0" err="1"/>
              <a:t>will</a:t>
            </a:r>
            <a:r>
              <a:rPr lang="es-ES" dirty="0"/>
              <a:t> </a:t>
            </a:r>
            <a:r>
              <a:rPr lang="es-ES" dirty="0" err="1"/>
              <a:t>start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a </a:t>
            </a:r>
            <a:r>
              <a:rPr lang="es-ES" dirty="0" err="1"/>
              <a:t>question</a:t>
            </a:r>
            <a:r>
              <a:rPr lang="es-ES" dirty="0"/>
              <a:t>:</a:t>
            </a:r>
          </a:p>
          <a:p>
            <a:pPr marL="171450" indent="-171450">
              <a:buFontTx/>
              <a:buChar char="-"/>
            </a:pPr>
            <a:r>
              <a:rPr lang="es-ES" dirty="0"/>
              <a:t>Who </a:t>
            </a:r>
            <a:r>
              <a:rPr lang="es-ES" dirty="0" err="1"/>
              <a:t>likes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be </a:t>
            </a:r>
            <a:r>
              <a:rPr lang="es-ES" dirty="0" err="1"/>
              <a:t>on</a:t>
            </a:r>
            <a:r>
              <a:rPr lang="es-ES" dirty="0"/>
              <a:t> time?</a:t>
            </a:r>
          </a:p>
          <a:p>
            <a:pPr marL="171450" indent="-171450">
              <a:buFontTx/>
              <a:buChar char="-"/>
            </a:pPr>
            <a:endParaRPr lang="es-ES" dirty="0"/>
          </a:p>
          <a:p>
            <a:pPr marL="171450" indent="-171450">
              <a:buFontTx/>
              <a:buChar char="-"/>
            </a:pPr>
            <a:r>
              <a:rPr lang="en-US" dirty="0"/>
              <a:t>I like to be on time. Despite I am from Spain, and Spaniards have a name for always being late, I hate being late. 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Roboxi was born from that feeling. The feeling of being late. 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I will tell you a quick story: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I was traveling to the Middle East, and after a week of long working hours, meetings, gatherings, e-mails, the warm, etc. I just wanted to go back home.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I entered into the plane, got myself as comfortable as I could and willing for the plane to take off in order for the cabin crew to help me getting a cold drink to calm my insane thirst. 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To my surprise and the other passengers, after leaving the stand position, and during  taxi in the taxi way, we were communicated that we were coming back to a stand position, due to some issues in the runway. 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pPr marL="171450" indent="-171450">
              <a:buFontTx/>
              <a:buChar char="-"/>
            </a:pPr>
            <a:r>
              <a:rPr lang="en-US" dirty="0"/>
              <a:t>Looking through the window, I saw a group of people inspecting on foot the runway. More or less like this…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89096-CAF4-A657-91B0-22B87EB598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12422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FDAE6-2257-F537-930E-5209D7FBC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60B306-3BA0-2471-7201-13F8A018A6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3BD60-CECF-42D1-D58A-E4C6AD5405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looked more or less like this… Not exactly, but quite.</a:t>
            </a:r>
          </a:p>
          <a:p>
            <a:endParaRPr lang="en-US" dirty="0"/>
          </a:p>
          <a:p>
            <a:r>
              <a:rPr lang="en-US" dirty="0"/>
              <a:t>To be a bit more exact, it looked like this, but with torches, since it was late evening.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556D2-E539-F78F-CB86-2D0D09BFC1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8837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32B98-D4DB-456B-BF01-F551669C8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F22102-3277-B9C5-576C-A85E0BE23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6B1EBC-7783-5806-D247-2471DA24D2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0CDD1-8927-807D-B353-4ECECCDF72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6616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9938D-AACE-44EA-ED96-E3A4210DF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4A1E4F-BDF6-9134-4C22-824DA9AF33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B968D6-1A25-1277-2736-D3179B8C35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might guess what they were looking for?</a:t>
            </a:r>
          </a:p>
          <a:p>
            <a:endParaRPr lang="en-US" dirty="0"/>
          </a:p>
          <a:p>
            <a:r>
              <a:rPr lang="en-US" dirty="0"/>
              <a:t>Yes… They were looking for FOD. </a:t>
            </a:r>
          </a:p>
          <a:p>
            <a:endParaRPr lang="en-US" dirty="0"/>
          </a:p>
          <a:p>
            <a:r>
              <a:rPr lang="en-US" dirty="0"/>
              <a:t>After an hour waiting I started to wonder: how is this possible? </a:t>
            </a:r>
          </a:p>
          <a:p>
            <a:endParaRPr lang="en-US" dirty="0"/>
          </a:p>
          <a:p>
            <a:r>
              <a:rPr lang="en-US" dirty="0"/>
              <a:t>We are in the XXI century. How is it possible that there is not an automatic system to inspect the runway and remove these objects? This is a waste of time… And we are running late…</a:t>
            </a:r>
          </a:p>
          <a:p>
            <a:endParaRPr lang="en-US" dirty="0"/>
          </a:p>
          <a:p>
            <a:r>
              <a:rPr lang="en-US" dirty="0"/>
              <a:t>This story is actually not mine, but the founder of the company.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9C45A-6F75-0F1A-ED27-D485652B92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18517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E66FE-81D9-BC0A-0100-D0BF6871EC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6BC3C6-6068-D9C0-3709-C991B76F18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4BECE1-49BB-0C92-0A55-AB05600DDB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/>
              <a:t>Entering into matter, FOD costs 22 Billion US Dollars a year of direct and indirect costs. </a:t>
            </a:r>
          </a:p>
          <a:p>
            <a:endParaRPr lang="en-US" noProof="0" dirty="0"/>
          </a:p>
          <a:p>
            <a:r>
              <a:rPr lang="en-US" noProof="0" dirty="0"/>
              <a:t>But FOD is not the unique issue that airport´s airside are facing these days. </a:t>
            </a:r>
          </a:p>
          <a:p>
            <a:endParaRPr lang="en-US" noProof="0" dirty="0"/>
          </a:p>
          <a:p>
            <a:r>
              <a:rPr lang="en-US" noProof="0" dirty="0"/>
              <a:t>There are other items such as runway inspections in which defects are detected at a later stage, causing approx. 4 Billion USD a year, </a:t>
            </a:r>
          </a:p>
          <a:p>
            <a:endParaRPr lang="en-US" noProof="0" dirty="0"/>
          </a:p>
          <a:p>
            <a:r>
              <a:rPr lang="en-US" noProof="0" dirty="0"/>
              <a:t>Or bird strikes that cause approx. 1.2 Billion USD just on direct costs. </a:t>
            </a:r>
          </a:p>
          <a:p>
            <a:endParaRPr lang="en-US" noProof="0" dirty="0"/>
          </a:p>
          <a:p>
            <a:r>
              <a:rPr lang="en-US" noProof="0" dirty="0"/>
              <a:t>Other items such as runway lights faults and perimeter breaches have not been quantified yet. </a:t>
            </a:r>
          </a:p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6F4E1-56BF-C007-7681-51394C6A55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71183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APART to the previous items,  airports are facing additional challenges:</a:t>
            </a:r>
          </a:p>
          <a:p>
            <a:pPr marL="171450" indent="-171450">
              <a:buFontTx/>
              <a:buChar char="-"/>
            </a:pPr>
            <a:r>
              <a:rPr lang="en-US" dirty="0"/>
              <a:t>Number of passengers are growing and will continue growing,</a:t>
            </a:r>
          </a:p>
          <a:p>
            <a:pPr marL="171450" indent="-171450">
              <a:buFontTx/>
              <a:buChar char="-"/>
            </a:pPr>
            <a:r>
              <a:rPr lang="en-US" dirty="0"/>
              <a:t>This translates into airport´s reaching its capacity, </a:t>
            </a:r>
          </a:p>
          <a:p>
            <a:pPr marL="171450" indent="-171450">
              <a:buFontTx/>
              <a:buChar char="-"/>
            </a:pPr>
            <a:r>
              <a:rPr lang="en-US" dirty="0"/>
              <a:t>And staff shortages,</a:t>
            </a:r>
          </a:p>
          <a:p>
            <a:pPr marL="171450" indent="-171450">
              <a:buFontTx/>
              <a:buChar char="-"/>
            </a:pPr>
            <a:r>
              <a:rPr lang="en-US" dirty="0"/>
              <a:t>And also unforeseen global events that might affect the </a:t>
            </a:r>
            <a:r>
              <a:rPr lang="en-US" dirty="0" err="1"/>
              <a:t>dyanmics</a:t>
            </a:r>
            <a:r>
              <a:rPr lang="en-US" dirty="0"/>
              <a:t> of the airports, such as COVID 19, or other conflicts. </a:t>
            </a:r>
          </a:p>
          <a:p>
            <a:endParaRPr lang="en-US" dirty="0"/>
          </a:p>
          <a:p>
            <a:r>
              <a:rPr lang="en-US" dirty="0"/>
              <a:t>Leveraging technology and innovation.</a:t>
            </a:r>
          </a:p>
          <a:p>
            <a:endParaRPr lang="en-US" dirty="0"/>
          </a:p>
          <a:p>
            <a:r>
              <a:rPr lang="nb-NO" dirty="0"/>
              <a:t>Thus, airports </a:t>
            </a:r>
            <a:r>
              <a:rPr lang="nb-NO" dirty="0" err="1"/>
              <a:t>are</a:t>
            </a:r>
            <a:r>
              <a:rPr lang="nb-NO" dirty="0"/>
              <a:t> </a:t>
            </a:r>
            <a:r>
              <a:rPr lang="nb-NO" dirty="0" err="1"/>
              <a:t>rushed</a:t>
            </a:r>
            <a:r>
              <a:rPr lang="nb-NO" dirty="0"/>
              <a:t> to </a:t>
            </a:r>
            <a:r>
              <a:rPr lang="nb-NO" dirty="0" err="1"/>
              <a:t>loook</a:t>
            </a:r>
            <a:r>
              <a:rPr lang="nb-NO" dirty="0"/>
              <a:t> for </a:t>
            </a:r>
            <a:r>
              <a:rPr lang="nb-NO" dirty="0" err="1"/>
              <a:t>new</a:t>
            </a:r>
            <a:r>
              <a:rPr lang="nb-NO" dirty="0"/>
              <a:t> </a:t>
            </a:r>
            <a:r>
              <a:rPr lang="nb-NO" dirty="0" err="1"/>
              <a:t>solutions</a:t>
            </a:r>
            <a:r>
              <a:rPr lang="nb-NO" dirty="0"/>
              <a:t> to </a:t>
            </a:r>
            <a:r>
              <a:rPr lang="nb-NO" dirty="0" err="1"/>
              <a:t>increase</a:t>
            </a:r>
            <a:r>
              <a:rPr lang="nb-NO" dirty="0"/>
              <a:t> </a:t>
            </a:r>
            <a:r>
              <a:rPr lang="nb-NO" dirty="0" err="1"/>
              <a:t>operational</a:t>
            </a:r>
            <a:r>
              <a:rPr lang="nb-NO" dirty="0"/>
              <a:t> </a:t>
            </a:r>
            <a:r>
              <a:rPr lang="nb-NO" dirty="0" err="1"/>
              <a:t>efficiency</a:t>
            </a:r>
            <a:r>
              <a:rPr lang="nb-NO" dirty="0"/>
              <a:t>, </a:t>
            </a:r>
            <a:r>
              <a:rPr lang="nb-NO" dirty="0" err="1"/>
              <a:t>safety</a:t>
            </a:r>
            <a:r>
              <a:rPr lang="nb-NO" dirty="0"/>
              <a:t> and </a:t>
            </a:r>
            <a:r>
              <a:rPr lang="nb-NO" dirty="0" err="1"/>
              <a:t>increase</a:t>
            </a:r>
            <a:r>
              <a:rPr lang="nb-NO" dirty="0"/>
              <a:t> </a:t>
            </a:r>
            <a:r>
              <a:rPr lang="nb-NO" dirty="0" err="1"/>
              <a:t>resource</a:t>
            </a:r>
            <a:r>
              <a:rPr lang="nb-NO" dirty="0"/>
              <a:t> </a:t>
            </a:r>
            <a:r>
              <a:rPr lang="nb-NO" dirty="0" err="1"/>
              <a:t>optimization</a:t>
            </a:r>
            <a:r>
              <a:rPr lang="nb-NO" dirty="0"/>
              <a:t> </a:t>
            </a:r>
            <a:r>
              <a:rPr lang="nb-NO" dirty="0" err="1"/>
              <a:t>using</a:t>
            </a:r>
            <a:r>
              <a:rPr lang="nb-NO" dirty="0"/>
              <a:t> </a:t>
            </a:r>
            <a:r>
              <a:rPr lang="nb-NO" dirty="0" err="1"/>
              <a:t>available</a:t>
            </a:r>
            <a:r>
              <a:rPr lang="nb-NO" dirty="0"/>
              <a:t> </a:t>
            </a:r>
            <a:r>
              <a:rPr lang="nb-NO" dirty="0" err="1"/>
              <a:t>technology</a:t>
            </a:r>
            <a:r>
              <a:rPr lang="nb-NO" dirty="0"/>
              <a:t>. Here </a:t>
            </a:r>
            <a:r>
              <a:rPr lang="nb-NO" dirty="0" err="1"/>
              <a:t>there</a:t>
            </a:r>
            <a:r>
              <a:rPr lang="nb-NO" dirty="0"/>
              <a:t> </a:t>
            </a:r>
            <a:r>
              <a:rPr lang="nb-NO" dirty="0" err="1"/>
              <a:t>are</a:t>
            </a:r>
            <a:r>
              <a:rPr lang="nb-NO" dirty="0"/>
              <a:t> a </a:t>
            </a:r>
            <a:r>
              <a:rPr lang="nb-NO" dirty="0" err="1"/>
              <a:t>few</a:t>
            </a:r>
            <a:r>
              <a:rPr lang="nb-NO" dirty="0"/>
              <a:t> </a:t>
            </a:r>
            <a:r>
              <a:rPr lang="nb-NO" dirty="0" err="1"/>
              <a:t>examples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areas in </a:t>
            </a:r>
            <a:r>
              <a:rPr lang="nb-NO" dirty="0" err="1"/>
              <a:t>which</a:t>
            </a:r>
            <a:r>
              <a:rPr lang="nb-NO" dirty="0"/>
              <a:t> airports </a:t>
            </a:r>
            <a:r>
              <a:rPr lang="nb-NO" dirty="0" err="1"/>
              <a:t>are</a:t>
            </a:r>
            <a:r>
              <a:rPr lang="nb-NO" dirty="0"/>
              <a:t> </a:t>
            </a:r>
            <a:r>
              <a:rPr lang="nb-NO" dirty="0" err="1"/>
              <a:t>working</a:t>
            </a:r>
            <a:r>
              <a:rPr lang="nb-NO" dirty="0"/>
              <a:t> </a:t>
            </a:r>
            <a:r>
              <a:rPr lang="nb-NO" dirty="0" err="1"/>
              <a:t>on</a:t>
            </a:r>
            <a:r>
              <a:rPr lang="nb-NO" dirty="0"/>
              <a:t>, </a:t>
            </a:r>
            <a:r>
              <a:rPr lang="nb-NO" dirty="0" err="1"/>
              <a:t>such</a:t>
            </a:r>
            <a:r>
              <a:rPr lang="nb-NO" dirty="0"/>
              <a:t> as AI Automation, smart </a:t>
            </a:r>
            <a:r>
              <a:rPr lang="nb-NO" dirty="0" err="1"/>
              <a:t>solutions</a:t>
            </a:r>
            <a:r>
              <a:rPr lang="nb-NO" dirty="0"/>
              <a:t>, </a:t>
            </a:r>
            <a:r>
              <a:rPr lang="nb-NO" dirty="0" err="1"/>
              <a:t>etc</a:t>
            </a:r>
            <a:r>
              <a:rPr lang="nb-NO" dirty="0"/>
              <a:t> etc. </a:t>
            </a:r>
            <a:endParaRPr lang="en-US" dirty="0"/>
          </a:p>
          <a:p>
            <a:endParaRPr lang="en-US" dirty="0"/>
          </a:p>
          <a:p>
            <a:r>
              <a:rPr lang="en-US" dirty="0"/>
              <a:t>While keeping and improving environmental impact.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0374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D7E7D-F7F4-34FA-3134-DC5BAD36D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7AEC03-C588-495C-6F3A-39A9E52C9A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0541C1-E187-A62B-2A2F-0536C1A97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noProof="0" dirty="0"/>
              <a:t>What if there was a solution that could coexist with already implemented system in the same airside environment as other stakeholders, and providing mitigations and solving the challenges mentioned before? </a:t>
            </a:r>
          </a:p>
          <a:p>
            <a:pPr marL="171450" indent="-171450">
              <a:buFontTx/>
              <a:buChar char="-"/>
            </a:pPr>
            <a:endParaRPr lang="en-GB" noProof="0" dirty="0"/>
          </a:p>
          <a:p>
            <a:pPr marL="171450" indent="-171450">
              <a:buFontTx/>
              <a:buChar char="-"/>
            </a:pPr>
            <a:r>
              <a:rPr lang="en-GB" noProof="0" dirty="0"/>
              <a:t>And that is what Roboxi is about. </a:t>
            </a:r>
          </a:p>
          <a:p>
            <a:pPr marL="171450" indent="-171450">
              <a:buFontTx/>
              <a:buChar char="-"/>
            </a:pPr>
            <a:endParaRPr lang="en-GB" noProof="0" dirty="0"/>
          </a:p>
          <a:p>
            <a:pPr marL="171450" indent="-171450">
              <a:buFontTx/>
              <a:buChar char="-"/>
            </a:pPr>
            <a:r>
              <a:rPr lang="en-GB" noProof="0" dirty="0"/>
              <a:t>Roboxi developed an autonomous robot that can perform tasks in an automatic manner on the airside of the airports.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616FE-CE64-E25E-334A-35D57D3B0E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3811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A8567-3892-4B69-D221-99C145A46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3C950D-FFDD-15BD-A7B3-12D56A4CCE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54001A-BF2B-FEDC-119E-6797B2140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0AAFA-7538-A6D6-C1C5-F82859046B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3862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9BB1D-118C-CF47-E380-C7DE4CC50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21F30-D59B-AD66-73AC-6D79B38083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B09B6B-45EF-C9CA-CAA8-232E2ED5E3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b-NO" dirty="0"/>
              <a:t>In </a:t>
            </a:r>
            <a:r>
              <a:rPr lang="nb-NO" dirty="0" err="1"/>
              <a:t>essence</a:t>
            </a:r>
            <a:r>
              <a:rPr lang="nb-NO" dirty="0"/>
              <a:t>, Roboxi </a:t>
            </a:r>
            <a:r>
              <a:rPr lang="nb-NO" dirty="0" err="1"/>
              <a:t>provides</a:t>
            </a:r>
            <a:r>
              <a:rPr lang="nb-NO" dirty="0"/>
              <a:t> </a:t>
            </a:r>
            <a:r>
              <a:rPr lang="en-US" sz="1200" b="1" i="1" cap="small" noProof="0" dirty="0">
                <a:solidFill>
                  <a:srgbClr val="394449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real-time data insights</a:t>
            </a:r>
            <a:r>
              <a:rPr lang="en-US" sz="1200" b="1" i="1" cap="none" baseline="0" noProof="0" dirty="0">
                <a:solidFill>
                  <a:srgbClr val="394449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en-US" sz="1200" b="0" i="1" cap="none" baseline="0" noProof="0" dirty="0">
                <a:solidFill>
                  <a:srgbClr val="394449"/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that ease the decision-making process, and can also automatically perform immediate required task. This enables operational efficiency and safety. </a:t>
            </a:r>
            <a:endParaRPr lang="en-US" sz="1200" b="1" i="1" cap="small" noProof="0" dirty="0">
              <a:solidFill>
                <a:srgbClr val="394449"/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 marL="0" indent="0">
              <a:buFontTx/>
              <a:buNone/>
            </a:pPr>
            <a:endParaRPr lang="nb-NO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94491D-2050-4406-A004-DCE962BEA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1147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9BB1D-118C-CF47-E380-C7DE4CC50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21F30-D59B-AD66-73AC-6D79B38083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B09B6B-45EF-C9CA-CAA8-232E2ED5E3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noProof="0" dirty="0"/>
              <a:t>Roboxi is a Norwegian company, which started from a very simple idea. And after a few years and a lot of hard work, it has </a:t>
            </a:r>
            <a:r>
              <a:rPr lang="en-US" noProof="0" dirty="0" err="1"/>
              <a:t>materialised</a:t>
            </a:r>
            <a:r>
              <a:rPr lang="en-US" noProof="0" dirty="0"/>
              <a:t> in an autonomous system which offers limitless capabilities for airports and airports operators. </a:t>
            </a:r>
            <a:endParaRPr lang="en-GB" noProof="0" dirty="0"/>
          </a:p>
          <a:p>
            <a:pPr marL="0" indent="0">
              <a:buFontTx/>
              <a:buNone/>
            </a:pP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94491D-2050-4406-A004-DCE962BEA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nb-NO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54380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7D980-6313-00CD-14F4-061929948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82ED13-0AAE-90D2-C1F0-0D91183ACE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1D2B94-0824-545D-A471-A54E15444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nb-NO" dirty="0"/>
              <a:t>(NEED TO WORK WHAT TO SAY ON THIS ONE)</a:t>
            </a:r>
          </a:p>
          <a:p>
            <a:pPr marL="0" indent="0">
              <a:buFontTx/>
              <a:buNone/>
            </a:pPr>
            <a:endParaRPr lang="nb-NO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948CF1-F9E8-02A3-F741-FB82628E8A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2BCEC7-1A04-4561-BE17-38689B401548}" type="slidenum">
              <a:rPr kumimoji="0" lang="nb-NO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nb-NO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4288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3538D-52B8-0676-40E4-77977F600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9534327D-1371-D767-8CFC-58EF740AA9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5DA1338B-9328-0543-7FFA-94A16B30D2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04A7EEF-685F-6530-A5DB-8FE470E54A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EBAB7-69C3-47DF-A933-1AFB33C89DA1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0600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48D54-E91B-255D-765D-8C3DD0DB4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3634655F-7416-6417-CE13-8504DEFC3F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AB1DDCB3-7819-BB11-1627-06FC5D66FD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C2EC7DF1-CCE6-3979-9193-7A40FC65F5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EBAB7-69C3-47DF-A933-1AFB33C89DA1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5517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4DFC1-1425-C3E6-1B2A-9BC159A5A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72B58775-E777-3245-D9FE-0C13BC0AE5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64AC13B3-1250-50C4-C67A-B9DCB29FD3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96CB57B-EFE2-A9BA-3E63-865FCC2250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EBAB7-69C3-47DF-A933-1AFB33C89DA1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9479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A6505-D501-D582-9FA5-DBBA0412F1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293B4CCC-7F67-CC1B-3EF1-7987BB2E0D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E9390AC4-E2D5-B0D5-1235-B8327549D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DE259C34-34D2-3D8E-644F-B535B66574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EBAB7-69C3-47DF-A933-1AFB33C89DA1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499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56AE1-7EDB-1275-BDDC-B67675EA74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immagine diapositiva 1">
            <a:extLst>
              <a:ext uri="{FF2B5EF4-FFF2-40B4-BE49-F238E27FC236}">
                <a16:creationId xmlns:a16="http://schemas.microsoft.com/office/drawing/2014/main" id="{B6147D10-F8D0-09B7-D6F4-ADBEDDB58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egnaposto note 2">
            <a:extLst>
              <a:ext uri="{FF2B5EF4-FFF2-40B4-BE49-F238E27FC236}">
                <a16:creationId xmlns:a16="http://schemas.microsoft.com/office/drawing/2014/main" id="{8EFE31F3-363E-EA95-0B4A-1881094EB5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6FA0DAF0-AB00-D9B6-41B8-A14FD04463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EBAB7-69C3-47DF-A933-1AFB33C89DA1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971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Relationship Id="rId4" Type="http://schemas.openxmlformats.org/officeDocument/2006/relationships/image" Target="../media/image1.emf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2.xml"/><Relationship Id="rId1" Type="http://schemas.openxmlformats.org/officeDocument/2006/relationships/tags" Target="../tags/tag5.xml"/><Relationship Id="rId4" Type="http://schemas.openxmlformats.org/officeDocument/2006/relationships/image" Target="../media/image1.emf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6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3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5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9.xml"/><Relationship Id="rId4" Type="http://schemas.openxmlformats.org/officeDocument/2006/relationships/image" Target="../media/image5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0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7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8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9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0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8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9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0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4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6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39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40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4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4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479EB022-DD80-4174-9C20-E6B38983603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519534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3" imgW="592" imgH="595" progId="TCLayout.ActiveDocument.1">
                  <p:embed/>
                </p:oleObj>
              </mc:Choice>
              <mc:Fallback>
                <p:oleObj name="Diapositiva think-cell" r:id="rId3" imgW="592" imgH="595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79EB022-DD80-4174-9C20-E6B3898360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CED4C95-4046-83D3-BE2D-4B4FCEBD19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rtl="0">
              <a:defRPr sz="800"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64373C99-F68F-4625-A10F-5F610F982FF9}" type="datetime1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0E902BC-3DB9-F520-DBD5-8CE5E05F0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0">
              <a:defRPr sz="800"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C1764EC7-3794-4CED-9D96-A6211C554AA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C798894E-BAF7-655C-4F68-703512AE3ABD}"/>
              </a:ext>
            </a:extLst>
          </p:cNvPr>
          <p:cNvSpPr/>
          <p:nvPr userDrawn="1"/>
        </p:nvSpPr>
        <p:spPr>
          <a:xfrm>
            <a:off x="0" y="0"/>
            <a:ext cx="12192000" cy="136525"/>
          </a:xfrm>
          <a:prstGeom prst="rect">
            <a:avLst/>
          </a:prstGeom>
          <a:solidFill>
            <a:srgbClr val="2530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4291995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479EB022-DD80-4174-9C20-E6B389836036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38519534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3" imgW="592" imgH="595" progId="TCLayout.ActiveDocument.1">
                  <p:embed/>
                </p:oleObj>
              </mc:Choice>
              <mc:Fallback>
                <p:oleObj name="Diapositiva think-cell" r:id="rId3" imgW="592" imgH="595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479EB022-DD80-4174-9C20-E6B3898360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CED4C95-4046-83D3-BE2D-4B4FCEBD19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rtl="0">
              <a:defRPr sz="800"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64373C99-F68F-4625-A10F-5F610F982FF9}" type="datetime1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0E902BC-3DB9-F520-DBD5-8CE5E05F0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0">
              <a:defRPr sz="800"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C1764EC7-3794-4CED-9D96-A6211C554AA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C798894E-BAF7-655C-4F68-703512AE3ABD}"/>
              </a:ext>
            </a:extLst>
          </p:cNvPr>
          <p:cNvSpPr/>
          <p:nvPr userDrawn="1"/>
        </p:nvSpPr>
        <p:spPr>
          <a:xfrm>
            <a:off x="0" y="0"/>
            <a:ext cx="12192000" cy="136525"/>
          </a:xfrm>
          <a:prstGeom prst="rect">
            <a:avLst/>
          </a:prstGeom>
          <a:solidFill>
            <a:srgbClr val="2530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798941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v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2909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0">
          <p15:clr>
            <a:srgbClr val="FBAE40"/>
          </p15:clr>
        </p15:guide>
        <p15:guide id="2" pos="6023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2280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sclaimer_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33F8401-818F-42A0-A243-1C451F31AD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0078" y="373948"/>
            <a:ext cx="11351847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Disclaimer</a:t>
            </a:r>
            <a:endParaRPr lang="en-GB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4845CB49-4E83-4551-82CE-A8DCBDCCF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71576"/>
            <a:ext cx="11351849" cy="506571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>
              <a:defRPr sz="11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  <a:lvl2pPr>
              <a:defRPr sz="1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2pPr>
            <a:lvl3pPr>
              <a:defRPr sz="9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3pPr>
            <a:lvl4pPr>
              <a:defRPr sz="8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4pPr>
            <a:lvl5pPr>
              <a:defRPr sz="6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5pPr>
          </a:lstStyle>
          <a:p>
            <a:pPr marL="0" lvl="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Click to edit Master text styles</a:t>
            </a:r>
          </a:p>
          <a:p>
            <a:pPr marL="0" lvl="1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Second level</a:t>
            </a:r>
          </a:p>
          <a:p>
            <a:pPr marL="0" lvl="2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Third level</a:t>
            </a:r>
          </a:p>
          <a:p>
            <a:pPr marL="0" lvl="3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Fourth level</a:t>
            </a:r>
          </a:p>
          <a:p>
            <a:pPr marL="0" lvl="4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Fifth level</a:t>
            </a: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898DB9C8-BB2D-424F-8FD8-B384CC6E8A7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B5ED7A1-4169-169B-DFE9-567D0C9A5CB5}"/>
              </a:ext>
            </a:extLst>
          </p:cNvPr>
          <p:cNvSpPr/>
          <p:nvPr userDrawn="1"/>
        </p:nvSpPr>
        <p:spPr bwMode="hidden">
          <a:xfrm>
            <a:off x="0" y="-1"/>
            <a:ext cx="12192000" cy="1224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2D545">
                  <a:lumMod val="70000"/>
                  <a:lumOff val="30000"/>
                </a:srgbClr>
              </a:gs>
              <a:gs pos="32000">
                <a:srgbClr val="F2D545">
                  <a:lumMod val="40000"/>
                  <a:lumOff val="60000"/>
                </a:srgbClr>
              </a:gs>
              <a:gs pos="100000">
                <a:srgbClr val="F2D545"/>
              </a:gs>
            </a:gsLst>
            <a:path path="circle">
              <a:fillToRect l="100000" t="100000"/>
            </a:path>
            <a:tileRect r="-100000" b="-100000"/>
          </a:gra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SpareBank 1" panose="020B0500030000000000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7396D2-3A9C-C76C-7995-0FF3BF5768E4}"/>
              </a:ext>
            </a:extLst>
          </p:cNvPr>
          <p:cNvSpPr/>
          <p:nvPr userDrawn="1"/>
        </p:nvSpPr>
        <p:spPr bwMode="hidden">
          <a:xfrm rot="10800000">
            <a:off x="0" y="6356286"/>
            <a:ext cx="12192000" cy="51775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2D545">
                  <a:lumMod val="70000"/>
                  <a:lumOff val="30000"/>
                </a:srgbClr>
              </a:gs>
              <a:gs pos="32000">
                <a:srgbClr val="F2D545">
                  <a:lumMod val="40000"/>
                  <a:lumOff val="60000"/>
                </a:srgbClr>
              </a:gs>
              <a:gs pos="100000">
                <a:srgbClr val="F2D545"/>
              </a:gs>
            </a:gsLst>
          </a:gra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SpareBank 1" panose="020B0500030000000000" pitchFamily="34" charset="0"/>
            </a:endParaRPr>
          </a:p>
        </p:txBody>
      </p:sp>
      <p:pic>
        <p:nvPicPr>
          <p:cNvPr id="4" name="Picture 3" descr="A black and grey letter b&#10;&#10;Description automatically generated">
            <a:extLst>
              <a:ext uri="{FF2B5EF4-FFF2-40B4-BE49-F238E27FC236}">
                <a16:creationId xmlns:a16="http://schemas.microsoft.com/office/drawing/2014/main" id="{CC959A4A-BC50-EB60-3B0D-1016E4AA962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228772" y="6548479"/>
            <a:ext cx="1057566" cy="13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221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0">
          <p15:clr>
            <a:srgbClr val="FBAE40"/>
          </p15:clr>
        </p15:guide>
        <p15:guide id="2" pos="6023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AB1E906-1879-4056-A4F5-D4F4317D3FA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8" y="697948"/>
            <a:ext cx="11339004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7A4CADB-5BBF-41D5-9E8E-5200CDF3B1F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20078" y="122576"/>
            <a:ext cx="11351846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Plassholder for innhold 2">
            <a:extLst>
              <a:ext uri="{FF2B5EF4-FFF2-40B4-BE49-F238E27FC236}">
                <a16:creationId xmlns:a16="http://schemas.microsoft.com/office/drawing/2014/main" id="{DBE3ED2F-28E6-41B8-A538-E7A8924EE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62672"/>
            <a:ext cx="11351849" cy="507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769DCA23-FCE2-4AE2-AFB8-1296C90948C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59082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Rectangle 15">
            <a:extLst>
              <a:ext uri="{FF2B5EF4-FFF2-40B4-BE49-F238E27FC236}">
                <a16:creationId xmlns:a16="http://schemas.microsoft.com/office/drawing/2014/main" id="{5ECBE518-2182-6484-9BA2-29378E14F912}"/>
              </a:ext>
            </a:extLst>
          </p:cNvPr>
          <p:cNvSpPr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5A57354-85D0-AC59-471B-EDDC76C02DF4}"/>
              </a:ext>
            </a:extLst>
          </p:cNvPr>
          <p:cNvSpPr/>
          <p:nvPr userDrawn="1"/>
        </p:nvSpPr>
        <p:spPr bwMode="hidden">
          <a:xfrm>
            <a:off x="0" y="-1"/>
            <a:ext cx="12192000" cy="1224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2D545">
                  <a:lumMod val="70000"/>
                  <a:lumOff val="30000"/>
                </a:srgbClr>
              </a:gs>
              <a:gs pos="32000">
                <a:srgbClr val="F2D545">
                  <a:lumMod val="40000"/>
                  <a:lumOff val="60000"/>
                </a:srgbClr>
              </a:gs>
              <a:gs pos="100000">
                <a:srgbClr val="F2D545"/>
              </a:gs>
            </a:gsLst>
            <a:path path="circle">
              <a:fillToRect l="100000" t="100000"/>
            </a:path>
            <a:tileRect r="-100000" b="-100000"/>
          </a:gra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SpareBank 1" panose="020B0500030000000000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DCD4CD-7A6A-9C4E-9143-E508E14F45DB}"/>
              </a:ext>
            </a:extLst>
          </p:cNvPr>
          <p:cNvSpPr/>
          <p:nvPr userDrawn="1"/>
        </p:nvSpPr>
        <p:spPr bwMode="hidden">
          <a:xfrm rot="10800000">
            <a:off x="0" y="6356286"/>
            <a:ext cx="12192000" cy="51775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2D545">
                  <a:lumMod val="70000"/>
                  <a:lumOff val="30000"/>
                </a:srgbClr>
              </a:gs>
              <a:gs pos="32000">
                <a:srgbClr val="F2D545">
                  <a:lumMod val="40000"/>
                  <a:lumOff val="60000"/>
                </a:srgbClr>
              </a:gs>
              <a:gs pos="100000">
                <a:srgbClr val="F2D545"/>
              </a:gs>
            </a:gsLst>
          </a:gra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SpareBank 1" panose="020B0500030000000000" pitchFamily="34" charset="0"/>
            </a:endParaRPr>
          </a:p>
        </p:txBody>
      </p:sp>
      <p:pic>
        <p:nvPicPr>
          <p:cNvPr id="5" name="Picture 4" descr="A black and grey letter b&#10;&#10;Description automatically generated">
            <a:extLst>
              <a:ext uri="{FF2B5EF4-FFF2-40B4-BE49-F238E27FC236}">
                <a16:creationId xmlns:a16="http://schemas.microsoft.com/office/drawing/2014/main" id="{D8981C89-0A00-E1C4-5721-EA3A62D7858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228772" y="6548479"/>
            <a:ext cx="1057566" cy="13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5720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_LR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AB1E906-1879-4056-A4F5-D4F4317D3FA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8" y="697948"/>
            <a:ext cx="11339004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7A4CADB-5BBF-41D5-9E8E-5200CDF3B1F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20078" y="122576"/>
            <a:ext cx="11351846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Plassholder for innhold 2">
            <a:extLst>
              <a:ext uri="{FF2B5EF4-FFF2-40B4-BE49-F238E27FC236}">
                <a16:creationId xmlns:a16="http://schemas.microsoft.com/office/drawing/2014/main" id="{DBE3ED2F-28E6-41B8-A538-E7A8924EE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62672"/>
            <a:ext cx="11351849" cy="507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7145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33345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45945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567450" indent="-1714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45B2E056-3FE9-44A7-B4E2-F525B9F66B93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59082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62FFF1-04DD-4236-3C36-4D6D7A144FD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2" y="295184"/>
            <a:ext cx="605800" cy="12192000"/>
          </a:xfrm>
          <a:prstGeom prst="rect">
            <a:avLst/>
          </a:prstGeom>
        </p:spPr>
      </p:pic>
      <p:pic>
        <p:nvPicPr>
          <p:cNvPr id="3" name="Picture 2" descr="A black and grey letter b&#10;&#10;Description automatically generated">
            <a:extLst>
              <a:ext uri="{FF2B5EF4-FFF2-40B4-BE49-F238E27FC236}">
                <a16:creationId xmlns:a16="http://schemas.microsoft.com/office/drawing/2014/main" id="{E104FFE9-1C25-CDFA-1210-479A5E14F1D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745882" y="6358394"/>
            <a:ext cx="2019395" cy="25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237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_LR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5">
            <a:extLst>
              <a:ext uri="{FF2B5EF4-FFF2-40B4-BE49-F238E27FC236}">
                <a16:creationId xmlns:a16="http://schemas.microsoft.com/office/drawing/2014/main" id="{5D12A7CE-BBC3-402A-8748-2DD94837124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44871E-A2B8-727C-EC8E-CE8EFAAAD9BB}"/>
              </a:ext>
            </a:extLst>
          </p:cNvPr>
          <p:cNvSpPr/>
          <p:nvPr userDrawn="1"/>
        </p:nvSpPr>
        <p:spPr bwMode="hidden">
          <a:xfrm>
            <a:off x="0" y="-1"/>
            <a:ext cx="12192000" cy="1224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2D545">
                  <a:lumMod val="70000"/>
                  <a:lumOff val="30000"/>
                </a:srgbClr>
              </a:gs>
              <a:gs pos="32000">
                <a:srgbClr val="F2D545">
                  <a:lumMod val="40000"/>
                  <a:lumOff val="60000"/>
                </a:srgbClr>
              </a:gs>
              <a:gs pos="100000">
                <a:srgbClr val="F2D545"/>
              </a:gs>
            </a:gsLst>
            <a:path path="circle">
              <a:fillToRect l="100000" t="100000"/>
            </a:path>
            <a:tileRect r="-100000" b="-100000"/>
          </a:gra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SpareBank 1" panose="020B050003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1195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itle &amp; content (2split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3B44677A-33B7-4B38-9D75-78EC553D7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553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B4460653-C6BB-4BC8-9960-5B078906D107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233248" y="1162673"/>
            <a:ext cx="553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5FDC5428-E2FC-4A9E-9BD4-78F4F5DD35D8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95FCE9-AF0C-CED3-0207-2B2D7CB390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2863316" y="-70029"/>
            <a:ext cx="1953733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2769CEC-E189-B3AB-8831-AE9375BDC114}"/>
              </a:ext>
            </a:extLst>
          </p:cNvPr>
          <p:cNvSpPr/>
          <p:nvPr userDrawn="1"/>
        </p:nvSpPr>
        <p:spPr>
          <a:xfrm>
            <a:off x="-2540000" y="464457"/>
            <a:ext cx="1190171" cy="1349829"/>
          </a:xfrm>
          <a:prstGeom prst="rect">
            <a:avLst/>
          </a:prstGeom>
          <a:solidFill>
            <a:srgbClr val="F2D5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#F2D545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144171-0CD9-67CC-2B8B-D56AA4FEADD1}"/>
              </a:ext>
            </a:extLst>
          </p:cNvPr>
          <p:cNvSpPr/>
          <p:nvPr userDrawn="1"/>
        </p:nvSpPr>
        <p:spPr>
          <a:xfrm>
            <a:off x="-2481536" y="2875099"/>
            <a:ext cx="1190171" cy="1349829"/>
          </a:xfrm>
          <a:prstGeom prst="rect">
            <a:avLst/>
          </a:prstGeom>
          <a:solidFill>
            <a:srgbClr val="3944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#394449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AC70F9-189C-F7C2-BA06-72D245D124B6}"/>
              </a:ext>
            </a:extLst>
          </p:cNvPr>
          <p:cNvSpPr/>
          <p:nvPr userDrawn="1"/>
        </p:nvSpPr>
        <p:spPr>
          <a:xfrm>
            <a:off x="-2481537" y="5043714"/>
            <a:ext cx="1190171" cy="1349829"/>
          </a:xfrm>
          <a:prstGeom prst="rect">
            <a:avLst/>
          </a:prstGeom>
          <a:solidFill>
            <a:srgbClr val="E1E1D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#E1E1DA</a:t>
            </a:r>
          </a:p>
        </p:txBody>
      </p:sp>
    </p:spTree>
    <p:extLst>
      <p:ext uri="{BB962C8B-B14F-4D97-AF65-F5344CB8AC3E}">
        <p14:creationId xmlns:p14="http://schemas.microsoft.com/office/powerpoint/2010/main" val="3957510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83996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3030" y="1183996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2A2A48EB-7F24-48DF-A82E-CE6EE3B96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525320"/>
            <a:ext cx="5538462" cy="4711968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2F8F6D81-2208-435A-BD80-D2161D5FE081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233030" y="1525320"/>
            <a:ext cx="5538462" cy="4711968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016B3CCA-A058-4C92-89FB-3CC03FD33CD5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1BF07E53-8BEF-DD45-A2D7-CACFABBF5716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9928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title &amp; content (3split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1" name="Plassholder for innhold 2">
            <a:extLst>
              <a:ext uri="{FF2B5EF4-FFF2-40B4-BE49-F238E27FC236}">
                <a16:creationId xmlns:a16="http://schemas.microsoft.com/office/drawing/2014/main" id="{2D24EFBD-97DC-4F4A-87B3-8325F2E6DC1D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283807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4180C428-A7F7-4C65-9905-C4DE7F365DF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47538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F907C707-714B-428E-8DD6-DBE25708A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D7BE5742-190B-4762-94F1-04AEED73E075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8FD5D0FE-7AD2-D313-D4BF-39B23ED3195C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4750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C858D99-41A3-4BEF-AE41-C08FCC4CA3A0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9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71E7610C-6D5F-44B6-B92A-C65BECABED5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0079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CE757D30-B47B-442E-B49F-86DE588C682A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420076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9D713B42-1646-4BAC-9727-86966206EAAF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9113248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C06A2122-8C90-48C7-B1AA-28153C904A48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3317800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3E0F4B41-577A-4A2A-BD38-5417FA4F578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215525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dirty="0" smtClean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D35F1C42-5E25-4B4E-9F41-F3C85708B174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1CB34CA-5438-423C-E1C0-E16AFA6F634B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61689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ing, content split (2splitt big_smal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4180C428-A7F7-4C65-9905-C4DE7F365DF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47538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F907C707-714B-428E-8DD6-DBE25708A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7488000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6075A376-6B43-4197-A540-46F698DB743A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F6DEA823-FD2B-D383-5394-54B2211331AF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08710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2051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3030" y="1162051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7BCDCC5E-2A28-4F0F-92EA-9E256F1EE02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24458" y="3684508"/>
            <a:ext cx="5547252" cy="288623"/>
          </a:xfrm>
          <a:prstGeom prst="rect">
            <a:avLst/>
          </a:prstGeom>
          <a:noFill/>
        </p:spPr>
        <p:txBody>
          <a:bodyPr/>
          <a:lstStyle>
            <a:lvl1pPr marL="171450" indent="-171450">
              <a:buClrTx/>
              <a:buFont typeface="Arial" panose="020B0604020202020204" pitchFamily="34" charset="0"/>
              <a:buChar char="•"/>
              <a:defRPr sz="12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CBAF69A4-CFD8-4156-B21D-2C2212184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535666"/>
            <a:ext cx="5538246" cy="4701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13C4584C-1512-4777-A74A-A984FFF18E86}"/>
              </a:ext>
            </a:extLst>
          </p:cNvPr>
          <p:cNvSpPr>
            <a:spLocks noGrp="1"/>
          </p:cNvSpPr>
          <p:nvPr>
            <p:ph idx="24"/>
          </p:nvPr>
        </p:nvSpPr>
        <p:spPr>
          <a:xfrm>
            <a:off x="6233246" y="1535664"/>
            <a:ext cx="5538246" cy="200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79AC8BF8-D27F-4DB1-A748-F5CAED58A5B3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6233246" y="4114983"/>
            <a:ext cx="5538246" cy="2122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88911725-3A8F-4E3E-9B48-253BF5C1D241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2A3E419-3AC8-2201-3C03-1EA2C2CA4B8A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06725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17944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15811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2EB4D73-3EA0-47E5-9EDC-0C4B22DAA2C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13680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6">
            <a:extLst>
              <a:ext uri="{FF2B5EF4-FFF2-40B4-BE49-F238E27FC236}">
                <a16:creationId xmlns:a16="http://schemas.microsoft.com/office/drawing/2014/main" id="{2EA19E02-1052-4242-A37C-EB40216ECF5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20077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6">
            <a:extLst>
              <a:ext uri="{FF2B5EF4-FFF2-40B4-BE49-F238E27FC236}">
                <a16:creationId xmlns:a16="http://schemas.microsoft.com/office/drawing/2014/main" id="{F0FD37A6-7139-4CC5-86C1-916BB99C8C4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317944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6">
            <a:extLst>
              <a:ext uri="{FF2B5EF4-FFF2-40B4-BE49-F238E27FC236}">
                <a16:creationId xmlns:a16="http://schemas.microsoft.com/office/drawing/2014/main" id="{D79B66FD-C7EF-4F37-B93E-679F02C7B44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15811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6">
            <a:extLst>
              <a:ext uri="{FF2B5EF4-FFF2-40B4-BE49-F238E27FC236}">
                <a16:creationId xmlns:a16="http://schemas.microsoft.com/office/drawing/2014/main" id="{319B2834-9D40-4A4E-92C6-E1CA2A0D1F4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113680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549502AE-4C9C-4EF4-9BDE-0F92AE75F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6" name="Plassholder for innhold 2">
            <a:extLst>
              <a:ext uri="{FF2B5EF4-FFF2-40B4-BE49-F238E27FC236}">
                <a16:creationId xmlns:a16="http://schemas.microsoft.com/office/drawing/2014/main" id="{3F2E6FB9-4B8C-48AC-90B9-88A13F0057D2}"/>
              </a:ext>
            </a:extLst>
          </p:cNvPr>
          <p:cNvSpPr>
            <a:spLocks noGrp="1"/>
          </p:cNvSpPr>
          <p:nvPr>
            <p:ph idx="33"/>
          </p:nvPr>
        </p:nvSpPr>
        <p:spPr>
          <a:xfrm>
            <a:off x="331823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8" name="Plassholder for innhold 2">
            <a:extLst>
              <a:ext uri="{FF2B5EF4-FFF2-40B4-BE49-F238E27FC236}">
                <a16:creationId xmlns:a16="http://schemas.microsoft.com/office/drawing/2014/main" id="{3E290635-C5E7-48A4-BDA9-87B629C6354A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21617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2" name="Plassholder for innhold 2">
            <a:extLst>
              <a:ext uri="{FF2B5EF4-FFF2-40B4-BE49-F238E27FC236}">
                <a16:creationId xmlns:a16="http://schemas.microsoft.com/office/drawing/2014/main" id="{DB13AA2B-E072-4641-9F49-2118A22E6E84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114112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7" name="Plassholder for innhold 2">
            <a:extLst>
              <a:ext uri="{FF2B5EF4-FFF2-40B4-BE49-F238E27FC236}">
                <a16:creationId xmlns:a16="http://schemas.microsoft.com/office/drawing/2014/main" id="{5101625D-50AD-4B63-A29E-DF1775805867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29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0" name="Plassholder for innhold 2">
            <a:extLst>
              <a:ext uri="{FF2B5EF4-FFF2-40B4-BE49-F238E27FC236}">
                <a16:creationId xmlns:a16="http://schemas.microsoft.com/office/drawing/2014/main" id="{81EBE330-E41B-4E0E-89FB-6D39A9B30A89}"/>
              </a:ext>
            </a:extLst>
          </p:cNvPr>
          <p:cNvSpPr>
            <a:spLocks noGrp="1"/>
          </p:cNvSpPr>
          <p:nvPr>
            <p:ph idx="37"/>
          </p:nvPr>
        </p:nvSpPr>
        <p:spPr>
          <a:xfrm>
            <a:off x="331823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1" name="Plassholder for innhold 2">
            <a:extLst>
              <a:ext uri="{FF2B5EF4-FFF2-40B4-BE49-F238E27FC236}">
                <a16:creationId xmlns:a16="http://schemas.microsoft.com/office/drawing/2014/main" id="{57A0FB7C-F18C-4193-B379-A5C83B6B6087}"/>
              </a:ext>
            </a:extLst>
          </p:cNvPr>
          <p:cNvSpPr>
            <a:spLocks noGrp="1"/>
          </p:cNvSpPr>
          <p:nvPr>
            <p:ph idx="38"/>
          </p:nvPr>
        </p:nvSpPr>
        <p:spPr>
          <a:xfrm>
            <a:off x="621617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4" name="Plassholder for innhold 2">
            <a:extLst>
              <a:ext uri="{FF2B5EF4-FFF2-40B4-BE49-F238E27FC236}">
                <a16:creationId xmlns:a16="http://schemas.microsoft.com/office/drawing/2014/main" id="{13411EE7-D661-45D0-91C8-9AE95F8E55B0}"/>
              </a:ext>
            </a:extLst>
          </p:cNvPr>
          <p:cNvSpPr>
            <a:spLocks noGrp="1"/>
          </p:cNvSpPr>
          <p:nvPr>
            <p:ph idx="39"/>
          </p:nvPr>
        </p:nvSpPr>
        <p:spPr>
          <a:xfrm>
            <a:off x="9114112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0629771-4B91-4BA8-80F7-3FC5803D87E4}"/>
              </a:ext>
            </a:extLst>
          </p:cNvPr>
          <p:cNvSpPr txBox="1"/>
          <p:nvPr userDrawn="1"/>
        </p:nvSpPr>
        <p:spPr>
          <a:xfrm>
            <a:off x="420076" y="6544304"/>
            <a:ext cx="2297337" cy="220067"/>
          </a:xfrm>
          <a:prstGeom prst="rect">
            <a:avLst/>
          </a:prstGeom>
          <a:noFill/>
        </p:spPr>
        <p:txBody>
          <a:bodyPr wrap="none" lIns="36000" tIns="36000" rIns="36000" bIns="36000" rtlCol="0">
            <a:normAutofit lnSpcReduction="10000"/>
          </a:bodyPr>
          <a:lstStyle/>
          <a:p>
            <a:pPr algn="l"/>
            <a:r>
              <a:rPr lang="en-US" sz="1000" i="1" noProof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Strictly private and confidential</a:t>
            </a: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19223DDC-98FC-4295-9191-CBDF6DF18E90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79C569C8-A3A0-8BB2-A07A-89B6BC220887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375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19209" y="1162051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8733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38258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103794FB-5A08-424F-9777-1A116F9161F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19859" y="3743788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6">
            <a:extLst>
              <a:ext uri="{FF2B5EF4-FFF2-40B4-BE49-F238E27FC236}">
                <a16:creationId xmlns:a16="http://schemas.microsoft.com/office/drawing/2014/main" id="{C3267D65-56C0-4BDB-B092-76D12729484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279383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6">
            <a:extLst>
              <a:ext uri="{FF2B5EF4-FFF2-40B4-BE49-F238E27FC236}">
                <a16:creationId xmlns:a16="http://schemas.microsoft.com/office/drawing/2014/main" id="{C36E41B9-2649-4000-AB46-8F3724EC8C1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138908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lassholder for innhold 2">
            <a:extLst>
              <a:ext uri="{FF2B5EF4-FFF2-40B4-BE49-F238E27FC236}">
                <a16:creationId xmlns:a16="http://schemas.microsoft.com/office/drawing/2014/main" id="{757587C4-47B8-4F08-9BB4-B019A7FD6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1" name="Plassholder for innhold 2">
            <a:extLst>
              <a:ext uri="{FF2B5EF4-FFF2-40B4-BE49-F238E27FC236}">
                <a16:creationId xmlns:a16="http://schemas.microsoft.com/office/drawing/2014/main" id="{6AB071EE-D91F-4B06-B789-04D745C423AE}"/>
              </a:ext>
            </a:extLst>
          </p:cNvPr>
          <p:cNvSpPr>
            <a:spLocks noGrp="1"/>
          </p:cNvSpPr>
          <p:nvPr>
            <p:ph idx="29"/>
          </p:nvPr>
        </p:nvSpPr>
        <p:spPr>
          <a:xfrm>
            <a:off x="4281337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3" name="Plassholder for innhold 2">
            <a:extLst>
              <a:ext uri="{FF2B5EF4-FFF2-40B4-BE49-F238E27FC236}">
                <a16:creationId xmlns:a16="http://schemas.microsoft.com/office/drawing/2014/main" id="{7B07E83A-215F-472D-AE6C-EFF4B636CAD3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8140862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5" name="Plassholder for innhold 2">
            <a:extLst>
              <a:ext uri="{FF2B5EF4-FFF2-40B4-BE49-F238E27FC236}">
                <a16:creationId xmlns:a16="http://schemas.microsoft.com/office/drawing/2014/main" id="{C04AB89F-1D0D-45B5-8AF0-75E994A08416}"/>
              </a:ext>
            </a:extLst>
          </p:cNvPr>
          <p:cNvSpPr>
            <a:spLocks noGrp="1"/>
          </p:cNvSpPr>
          <p:nvPr>
            <p:ph idx="31"/>
          </p:nvPr>
        </p:nvSpPr>
        <p:spPr>
          <a:xfrm>
            <a:off x="420293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8" name="Plassholder for innhold 2">
            <a:extLst>
              <a:ext uri="{FF2B5EF4-FFF2-40B4-BE49-F238E27FC236}">
                <a16:creationId xmlns:a16="http://schemas.microsoft.com/office/drawing/2014/main" id="{91188700-7E47-43DF-909F-9BB7A4E14239}"/>
              </a:ext>
            </a:extLst>
          </p:cNvPr>
          <p:cNvSpPr>
            <a:spLocks noGrp="1"/>
          </p:cNvSpPr>
          <p:nvPr>
            <p:ph idx="32"/>
          </p:nvPr>
        </p:nvSpPr>
        <p:spPr>
          <a:xfrm>
            <a:off x="4281337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4" name="Plassholder for innhold 2">
            <a:extLst>
              <a:ext uri="{FF2B5EF4-FFF2-40B4-BE49-F238E27FC236}">
                <a16:creationId xmlns:a16="http://schemas.microsoft.com/office/drawing/2014/main" id="{BAB3D295-4CA9-46E8-B677-D66EEC9ECEB5}"/>
              </a:ext>
            </a:extLst>
          </p:cNvPr>
          <p:cNvSpPr>
            <a:spLocks noGrp="1"/>
          </p:cNvSpPr>
          <p:nvPr>
            <p:ph idx="33"/>
          </p:nvPr>
        </p:nvSpPr>
        <p:spPr>
          <a:xfrm>
            <a:off x="8140862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7413DD3-4695-4B17-ADCD-829080FF7BB2}"/>
              </a:ext>
            </a:extLst>
          </p:cNvPr>
          <p:cNvSpPr txBox="1"/>
          <p:nvPr userDrawn="1"/>
        </p:nvSpPr>
        <p:spPr>
          <a:xfrm>
            <a:off x="420076" y="6544304"/>
            <a:ext cx="2297337" cy="220067"/>
          </a:xfrm>
          <a:prstGeom prst="rect">
            <a:avLst/>
          </a:prstGeom>
          <a:noFill/>
        </p:spPr>
        <p:txBody>
          <a:bodyPr wrap="none" lIns="36000" tIns="36000" rIns="36000" bIns="36000" rtlCol="0">
            <a:normAutofit lnSpcReduction="10000"/>
          </a:bodyPr>
          <a:lstStyle/>
          <a:p>
            <a:pPr algn="l"/>
            <a:r>
              <a:rPr lang="en-US" sz="1000" i="1" noProof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Strictly private and confidential</a:t>
            </a:r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6C69161D-FD8E-4F02-A1E4-C73D619ACEB3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32798D73-DB64-2CB4-86E6-8202DAB91B1C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2332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243762"/>
                </a:solidFill>
                <a:latin typeface="Nunito Bold" pitchFamily="2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243762"/>
                </a:solidFill>
                <a:latin typeface="Nunito Bold" pitchFamily="2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54736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solidFill>
                  <a:srgbClr val="243762"/>
                </a:solidFill>
                <a:latin typeface="Nunito" pitchFamily="2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9602" y="1154736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solidFill>
                  <a:srgbClr val="243762"/>
                </a:solidFill>
                <a:latin typeface="Nunito" pitchFamily="2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lassholder for innhold 2">
            <a:extLst>
              <a:ext uri="{FF2B5EF4-FFF2-40B4-BE49-F238E27FC236}">
                <a16:creationId xmlns:a16="http://schemas.microsoft.com/office/drawing/2014/main" id="{1C78B259-28C2-42ED-8A93-ED5C836AB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470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Font typeface="Nunito" pitchFamily="2" charset="0"/>
              <a:buChar char="‐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85323916-9018-432F-A5A6-E654BA443CC4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4279603" y="1530856"/>
            <a:ext cx="7483317" cy="470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Font typeface="Nunito" pitchFamily="2" charset="0"/>
              <a:buChar char="‐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F2D16A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243762"/>
                </a:solidFill>
                <a:latin typeface="Nunito" pitchFamily="2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8CEDC84A-6B61-463E-B746-23FD8E5D59A9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734526A1-94D4-37C7-F9AA-5D2CFFABCDD4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348318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62051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9602" y="1162051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804BCB0C-3EE7-4425-831F-6F90EB4AC45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24617" y="3743788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A47FDAB1-9002-43DC-BEAF-A98B517BD18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284142" y="3743788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EE2E57BA-2544-43BF-897E-B9C99087D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9BC9961F-039B-473F-BE2A-2A6E36794006}"/>
              </a:ext>
            </a:extLst>
          </p:cNvPr>
          <p:cNvSpPr>
            <a:spLocks noGrp="1"/>
          </p:cNvSpPr>
          <p:nvPr>
            <p:ph idx="26"/>
          </p:nvPr>
        </p:nvSpPr>
        <p:spPr>
          <a:xfrm>
            <a:off x="4279711" y="1530856"/>
            <a:ext cx="7483209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Plassholder for innhold 2">
            <a:extLst>
              <a:ext uri="{FF2B5EF4-FFF2-40B4-BE49-F238E27FC236}">
                <a16:creationId xmlns:a16="http://schemas.microsoft.com/office/drawing/2014/main" id="{4A8A5826-F907-45F6-B4A0-6018FA7EC418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420293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Plassholder for innhold 2">
            <a:extLst>
              <a:ext uri="{FF2B5EF4-FFF2-40B4-BE49-F238E27FC236}">
                <a16:creationId xmlns:a16="http://schemas.microsoft.com/office/drawing/2014/main" id="{F6562DAD-5F4D-492D-BDBB-776430F1758D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4279711" y="4112593"/>
            <a:ext cx="7483209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969A6E1-CD24-4675-BCB6-A9D1F6BD2B08}"/>
              </a:ext>
            </a:extLst>
          </p:cNvPr>
          <p:cNvSpPr txBox="1"/>
          <p:nvPr userDrawn="1"/>
        </p:nvSpPr>
        <p:spPr>
          <a:xfrm>
            <a:off x="420076" y="6544304"/>
            <a:ext cx="2297337" cy="220067"/>
          </a:xfrm>
          <a:prstGeom prst="rect">
            <a:avLst/>
          </a:prstGeom>
          <a:noFill/>
        </p:spPr>
        <p:txBody>
          <a:bodyPr wrap="none" lIns="36000" tIns="36000" rIns="36000" bIns="36000" rtlCol="0">
            <a:normAutofit lnSpcReduction="10000"/>
          </a:bodyPr>
          <a:lstStyle/>
          <a:p>
            <a:pPr algn="l"/>
            <a:r>
              <a:rPr lang="en-US" sz="1000" i="1" noProof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Strictly private and confidential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A108134-480C-441C-8D67-55FF94A2F0FD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518800B1-3265-019C-8132-54682F3C0D64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397122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62051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39127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1F2BDA8B-53A6-4F0B-B5B4-E14107D8F8B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20727" y="3743788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185FF968-7D38-401E-B32D-FC01DFB7949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139777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420FB05B-F0F8-451F-B045-7F6354DAB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7487785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6" name="Plassholder for innhold 2">
            <a:extLst>
              <a:ext uri="{FF2B5EF4-FFF2-40B4-BE49-F238E27FC236}">
                <a16:creationId xmlns:a16="http://schemas.microsoft.com/office/drawing/2014/main" id="{DF1A1360-9A1C-493D-A973-DD651F1CCEE3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8138261" y="1530856"/>
            <a:ext cx="3633231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B720B6DC-A34B-467E-8D37-92F88BDBBCE4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420293" y="4112593"/>
            <a:ext cx="7487785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Plassholder for innhold 2">
            <a:extLst>
              <a:ext uri="{FF2B5EF4-FFF2-40B4-BE49-F238E27FC236}">
                <a16:creationId xmlns:a16="http://schemas.microsoft.com/office/drawing/2014/main" id="{1AE40C50-03B3-4212-ADB9-9F2E5B15E85F}"/>
              </a:ext>
            </a:extLst>
          </p:cNvPr>
          <p:cNvSpPr>
            <a:spLocks noGrp="1"/>
          </p:cNvSpPr>
          <p:nvPr>
            <p:ph idx="29"/>
          </p:nvPr>
        </p:nvSpPr>
        <p:spPr>
          <a:xfrm>
            <a:off x="8138261" y="4112593"/>
            <a:ext cx="3633231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4E505EC-365A-4B04-922A-61268755146B}"/>
              </a:ext>
            </a:extLst>
          </p:cNvPr>
          <p:cNvSpPr txBox="1"/>
          <p:nvPr userDrawn="1"/>
        </p:nvSpPr>
        <p:spPr>
          <a:xfrm>
            <a:off x="420076" y="6544304"/>
            <a:ext cx="2297337" cy="220067"/>
          </a:xfrm>
          <a:prstGeom prst="rect">
            <a:avLst/>
          </a:prstGeom>
          <a:noFill/>
        </p:spPr>
        <p:txBody>
          <a:bodyPr wrap="none" lIns="36000" tIns="36000" rIns="36000" bIns="36000" rtlCol="0">
            <a:normAutofit lnSpcReduction="10000"/>
          </a:bodyPr>
          <a:lstStyle/>
          <a:p>
            <a:pPr algn="l"/>
            <a:r>
              <a:rPr lang="en-US" sz="1000" i="1" noProof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Strictly private and confidential</a:t>
            </a:r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7D671392-745F-4746-883E-B571364AB689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A88E8B29-7C1C-0918-F99D-379E62DC8D5C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4580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5">
            <a:extLst>
              <a:ext uri="{FF2B5EF4-FFF2-40B4-BE49-F238E27FC236}">
                <a16:creationId xmlns:a16="http://schemas.microsoft.com/office/drawing/2014/main" id="{7739E70C-2CEC-41B9-92D8-2825DF00836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FFA1937F-5AE7-8660-ACEF-C3A6A2472CFB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641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5">
            <a:extLst>
              <a:ext uri="{FF2B5EF4-FFF2-40B4-BE49-F238E27FC236}">
                <a16:creationId xmlns:a16="http://schemas.microsoft.com/office/drawing/2014/main" id="{8D9F46C7-8F87-4FB4-A9AD-57FE0A4C0E6A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chemeClr val="bg1">
                    <a:lumMod val="65000"/>
                  </a:schemeClr>
                </a:solidFill>
                <a:latin typeface="Nunito" pitchFamily="2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chemeClr val="bg1">
                  <a:lumMod val="65000"/>
                </a:schemeClr>
              </a:solidFill>
              <a:latin typeface="Nunito" pitchFamily="2" charset="0"/>
              <a:cs typeface="Arial" panose="020B0604020202020204" pitchFamily="34" charset="0"/>
            </a:endParaRP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25967363-0413-23B3-E71A-C7BC228BA07C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050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Blankv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4745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0">
          <p15:clr>
            <a:srgbClr val="FBAE40"/>
          </p15:clr>
        </p15:guide>
        <p15:guide id="2" pos="6023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sclaimer_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33F8401-818F-42A0-A243-1C451F31AD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0078" y="373948"/>
            <a:ext cx="11351847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Disclaimer</a:t>
            </a:r>
            <a:endParaRPr lang="en-GB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4845CB49-4E83-4551-82CE-A8DCBDCCF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71576"/>
            <a:ext cx="11351849" cy="506571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>
              <a:defRPr sz="1100">
                <a:latin typeface="Abadi Extra Light" panose="020B0204020104020204" pitchFamily="34" charset="0"/>
                <a:cs typeface="Arial" panose="020B0604020202020204" pitchFamily="34" charset="0"/>
              </a:defRPr>
            </a:lvl1pPr>
            <a:lvl2pPr>
              <a:defRPr sz="1000">
                <a:latin typeface="Abadi Extra Light" panose="020B0204020104020204" pitchFamily="34" charset="0"/>
                <a:cs typeface="Arial" panose="020B0604020202020204" pitchFamily="34" charset="0"/>
              </a:defRPr>
            </a:lvl2pPr>
            <a:lvl3pPr>
              <a:defRPr sz="900">
                <a:latin typeface="Abadi Extra Light" panose="020B0204020104020204" pitchFamily="34" charset="0"/>
                <a:cs typeface="Arial" panose="020B0604020202020204" pitchFamily="34" charset="0"/>
              </a:defRPr>
            </a:lvl3pPr>
            <a:lvl4pPr>
              <a:defRPr sz="800">
                <a:latin typeface="Abadi Extra Light" panose="020B0204020104020204" pitchFamily="34" charset="0"/>
                <a:cs typeface="Arial" panose="020B0604020202020204" pitchFamily="34" charset="0"/>
              </a:defRPr>
            </a:lvl4pPr>
            <a:lvl5pPr>
              <a:defRPr sz="600">
                <a:latin typeface="Abadi Extra Light" panose="020B0204020104020204" pitchFamily="34" charset="0"/>
                <a:cs typeface="Arial" panose="020B0604020202020204" pitchFamily="34" charset="0"/>
              </a:defRPr>
            </a:lvl5pPr>
          </a:lstStyle>
          <a:p>
            <a:pPr marL="0" lvl="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Click to edit Master text styles</a:t>
            </a:r>
          </a:p>
          <a:p>
            <a:pPr marL="0" lvl="1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Second level</a:t>
            </a:r>
          </a:p>
          <a:p>
            <a:pPr marL="0" lvl="2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Third level</a:t>
            </a:r>
          </a:p>
          <a:p>
            <a:pPr marL="0" lvl="3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Fourth level</a:t>
            </a:r>
          </a:p>
          <a:p>
            <a:pPr marL="0" lvl="4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Fifth level</a:t>
            </a: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898DB9C8-BB2D-424F-8FD8-B384CC6E8A7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1454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0">
          <p15:clr>
            <a:srgbClr val="FBAE40"/>
          </p15:clr>
        </p15:guide>
        <p15:guide id="2" pos="6023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ing, 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AB1E906-1879-4056-A4F5-D4F4317D3FA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8" y="697948"/>
            <a:ext cx="11339004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7A4CADB-5BBF-41D5-9E8E-5200CDF3B1F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20078" y="122576"/>
            <a:ext cx="11351846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Plassholder for innhold 2">
            <a:extLst>
              <a:ext uri="{FF2B5EF4-FFF2-40B4-BE49-F238E27FC236}">
                <a16:creationId xmlns:a16="http://schemas.microsoft.com/office/drawing/2014/main" id="{DBE3ED2F-28E6-41B8-A538-E7A8924EE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62672"/>
            <a:ext cx="11351849" cy="507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769DCA23-FCE2-4AE2-AFB8-1296C90948C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59082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E938E2DD-EFB6-9968-CAD8-E6B08D17171F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6388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_LR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AB1E906-1879-4056-A4F5-D4F4317D3FA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8" y="697948"/>
            <a:ext cx="11339004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7A4CADB-5BBF-41D5-9E8E-5200CDF3B1F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20078" y="122576"/>
            <a:ext cx="11351846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Plassholder for innhold 2">
            <a:extLst>
              <a:ext uri="{FF2B5EF4-FFF2-40B4-BE49-F238E27FC236}">
                <a16:creationId xmlns:a16="http://schemas.microsoft.com/office/drawing/2014/main" id="{DBE3ED2F-28E6-41B8-A538-E7A8924EE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62672"/>
            <a:ext cx="11351849" cy="507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45B2E056-3FE9-44A7-B4E2-F525B9F66B93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59082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D5F53E89-C529-87E9-639B-4EAEF19FD5E2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39018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ing, title &amp; content (2split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3B44677A-33B7-4B38-9D75-78EC553D7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553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B4460653-C6BB-4BC8-9960-5B078906D107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233248" y="1162673"/>
            <a:ext cx="553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5FDC5428-E2FC-4A9E-9BD4-78F4F5DD35D8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CB7841C3-343F-4FED-DDC2-BA8194B3AD7B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35519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83996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3030" y="1183996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2A2A48EB-7F24-48DF-A82E-CE6EE3B96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525320"/>
            <a:ext cx="5538462" cy="4711968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2F8F6D81-2208-435A-BD80-D2161D5FE081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233030" y="1525320"/>
            <a:ext cx="5538462" cy="4711968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016B3CCA-A058-4C92-89FB-3CC03FD33CD5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EE4DE102-D54B-1BB5-4C65-FBD94FADF63A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0561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ing, title &amp; content (3split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1" name="Plassholder for innhold 2">
            <a:extLst>
              <a:ext uri="{FF2B5EF4-FFF2-40B4-BE49-F238E27FC236}">
                <a16:creationId xmlns:a16="http://schemas.microsoft.com/office/drawing/2014/main" id="{2D24EFBD-97DC-4F4A-87B3-8325F2E6DC1D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283807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4180C428-A7F7-4C65-9905-C4DE7F365DF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47538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F907C707-714B-428E-8DD6-DBE25708A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6A76D25F-9430-458B-9023-277A72BD5760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18F90693-6E40-F9F1-3F82-6A2EB3219972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14418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C858D99-41A3-4BEF-AE41-C08FCC4CA3A0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9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71E7610C-6D5F-44B6-B92A-C65BECABED5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0079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CE757D30-B47B-442E-B49F-86DE588C682A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420076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9D713B42-1646-4BAC-9727-86966206EAAF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9113248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C06A2122-8C90-48C7-B1AA-28153C904A48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3317800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3E0F4B41-577A-4A2A-BD38-5417FA4F578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215525" y="1162673"/>
            <a:ext cx="2658462" cy="507461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 lIns="36000" tIns="36000" rIns="36000" bIns="36000">
            <a:normAutofit/>
          </a:bodyPr>
          <a:lstStyle>
            <a:lvl1pPr marL="144000" indent="-144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dirty="0" smtClean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35F05C-09F4-4BCE-81C8-4A5DE0C43B78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71710" y="645569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98D74CFB-B73F-9B82-DF3D-73A736D328B6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72484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eading, content split (2splitt big_small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E08135B-C3B4-4A1C-B4AB-D5E3390F16E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20079" y="697948"/>
            <a:ext cx="1134284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10F9FD9-BC0C-41DC-887B-F7995C26F9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20079" y="122576"/>
            <a:ext cx="1134284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4180C428-A7F7-4C65-9905-C4DE7F365DF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47538" y="1162673"/>
            <a:ext cx="3633231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F907C707-714B-428E-8DD6-DBE25708A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6" y="1162673"/>
            <a:ext cx="7488000" cy="5074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3CFDE08E-E4F4-4A9C-B459-F6043679DEDA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5B56ED35-0D4A-DF67-B762-FA906D132A29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78788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2051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rgbClr val="1A4F5F"/>
                </a:solidFill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3030" y="1162051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rgbClr val="1A4F5F"/>
                </a:solidFill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7BCDCC5E-2A28-4F0F-92EA-9E256F1EE02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24458" y="3684508"/>
            <a:ext cx="554725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solidFill>
                  <a:srgbClr val="1A4F5F"/>
                </a:solidFill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CBAF69A4-CFD8-4156-B21D-2C2212184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535666"/>
            <a:ext cx="5538246" cy="4701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13C4584C-1512-4777-A74A-A984FFF18E86}"/>
              </a:ext>
            </a:extLst>
          </p:cNvPr>
          <p:cNvSpPr>
            <a:spLocks noGrp="1"/>
          </p:cNvSpPr>
          <p:nvPr>
            <p:ph idx="24"/>
          </p:nvPr>
        </p:nvSpPr>
        <p:spPr>
          <a:xfrm>
            <a:off x="6233246" y="1535664"/>
            <a:ext cx="5538246" cy="200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79AC8BF8-D27F-4DB1-A748-F5CAED58A5B3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6233246" y="4114983"/>
            <a:ext cx="5538246" cy="2122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5E1FF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C5940C24-D444-43A0-B007-23B6D786442B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50258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AADF209B-2C84-378B-1A28-B84481F9E525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32725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33248" y="1188135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8651" y="1182623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27F5D9D3-8FB3-4E45-B671-3DE38FE53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556237"/>
            <a:ext cx="5538246" cy="20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1" name="Plassholder for innhold 2">
            <a:extLst>
              <a:ext uri="{FF2B5EF4-FFF2-40B4-BE49-F238E27FC236}">
                <a16:creationId xmlns:a16="http://schemas.microsoft.com/office/drawing/2014/main" id="{C383300E-30A3-4619-A354-6D302757D370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6233246" y="1556237"/>
            <a:ext cx="5538246" cy="4640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166F0B80-9A51-4778-B8A6-E1B2CD5FBAF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28651" y="3798330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ED2CF111-CD8D-416B-9432-FBDF0C116865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420077" y="4171945"/>
            <a:ext cx="5538246" cy="20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88468CD1-CED6-4000-A3CA-6E452628DC8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1259BB06-0D01-C046-C3B1-5DE19AD6F94B}"/>
              </a:ext>
            </a:extLst>
          </p:cNvPr>
          <p:cNvSpPr txBox="1">
            <a:spLocks/>
          </p:cNvSpPr>
          <p:nvPr userDrawn="1"/>
        </p:nvSpPr>
        <p:spPr>
          <a:xfrm>
            <a:off x="3085514" y="6417164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Nunito" pitchFamily="2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578282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1986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3E4DB9-29BD-4B2E-ACC4-4B09CE72299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2051"/>
            <a:ext cx="553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5B452492-5139-4FC2-B434-6B649049BB5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33030" y="1162051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04A8EFD1-482A-4486-BB9E-D0201E88A5D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20512" y="3739037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6">
            <a:extLst>
              <a:ext uri="{FF2B5EF4-FFF2-40B4-BE49-F238E27FC236}">
                <a16:creationId xmlns:a16="http://schemas.microsoft.com/office/drawing/2014/main" id="{07FA283A-A85F-4A94-9C54-9B9F6B9D58A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233464" y="3739037"/>
            <a:ext cx="5538462" cy="288623"/>
          </a:xfrm>
          <a:prstGeom prst="rect">
            <a:avLst/>
          </a:prstGeom>
          <a:noFill/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9396E12D-115E-4088-822D-FACE16B40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4" y="1534853"/>
            <a:ext cx="5538246" cy="2120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4ED67D80-113E-49DE-BC05-97D05BFF960E}"/>
              </a:ext>
            </a:extLst>
          </p:cNvPr>
          <p:cNvSpPr>
            <a:spLocks noGrp="1"/>
          </p:cNvSpPr>
          <p:nvPr>
            <p:ph idx="26"/>
          </p:nvPr>
        </p:nvSpPr>
        <p:spPr>
          <a:xfrm>
            <a:off x="6233246" y="1534853"/>
            <a:ext cx="5538246" cy="2120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Plassholder for innhold 2">
            <a:extLst>
              <a:ext uri="{FF2B5EF4-FFF2-40B4-BE49-F238E27FC236}">
                <a16:creationId xmlns:a16="http://schemas.microsoft.com/office/drawing/2014/main" id="{98E2767C-838B-4B2B-9927-9BEEE5790101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420294" y="4107843"/>
            <a:ext cx="5538246" cy="2120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3" name="Plassholder for innhold 2">
            <a:extLst>
              <a:ext uri="{FF2B5EF4-FFF2-40B4-BE49-F238E27FC236}">
                <a16:creationId xmlns:a16="http://schemas.microsoft.com/office/drawing/2014/main" id="{32DF82F5-0BDF-47A0-8D6C-6F4A2C67580E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6233246" y="4107843"/>
            <a:ext cx="5538246" cy="2120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A91184C0-2B19-45B1-9BDA-8EC6065706F0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641C3729-9CC5-427F-9E25-927DC0D966B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16476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62051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9602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39127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lassholder for innhold 2">
            <a:extLst>
              <a:ext uri="{FF2B5EF4-FFF2-40B4-BE49-F238E27FC236}">
                <a16:creationId xmlns:a16="http://schemas.microsoft.com/office/drawing/2014/main" id="{B24F2746-8EA6-48CC-8E82-3C8C57E0F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4852"/>
            <a:ext cx="3632799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4" name="Plassholder for innhold 2">
            <a:extLst>
              <a:ext uri="{FF2B5EF4-FFF2-40B4-BE49-F238E27FC236}">
                <a16:creationId xmlns:a16="http://schemas.microsoft.com/office/drawing/2014/main" id="{5E544424-7007-4B0E-AE95-519ADBF3D717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8139343" y="1534852"/>
            <a:ext cx="3632799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318C6F77-424D-441F-A8D7-66AB08B2C25F}"/>
              </a:ext>
            </a:extLst>
          </p:cNvPr>
          <p:cNvSpPr>
            <a:spLocks noGrp="1"/>
          </p:cNvSpPr>
          <p:nvPr>
            <p:ph idx="24"/>
          </p:nvPr>
        </p:nvSpPr>
        <p:spPr>
          <a:xfrm>
            <a:off x="4280035" y="1534852"/>
            <a:ext cx="3632799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A91EA7-3384-450C-92AB-A4BBCA33C4DF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605DD639-C62B-41A6-A76F-9C4DC06903C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6212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9366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17944" y="1169366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15811" y="1169366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2EB4D73-3EA0-47E5-9EDC-0C4B22DAA2C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13680" y="1169366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3B8C6A62-7569-41AB-9B45-240B90E4D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4852"/>
            <a:ext cx="2658030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0A2244E3-E1B5-43B9-8CED-B88A7DEC8D60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3318377" y="1534852"/>
            <a:ext cx="2658030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Plassholder for innhold 2">
            <a:extLst>
              <a:ext uri="{FF2B5EF4-FFF2-40B4-BE49-F238E27FC236}">
                <a16:creationId xmlns:a16="http://schemas.microsoft.com/office/drawing/2014/main" id="{03A773D3-68F4-4DA0-8762-2FBB0A682AC5}"/>
              </a:ext>
            </a:extLst>
          </p:cNvPr>
          <p:cNvSpPr>
            <a:spLocks noGrp="1"/>
          </p:cNvSpPr>
          <p:nvPr>
            <p:ph idx="26"/>
          </p:nvPr>
        </p:nvSpPr>
        <p:spPr>
          <a:xfrm>
            <a:off x="6215597" y="1534852"/>
            <a:ext cx="2658030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21411294-A20F-414B-96D7-FF30EBDE5256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9113896" y="1534852"/>
            <a:ext cx="2658030" cy="4702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4A644A89-A258-4B89-8E80-6B9707D920FF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20F7ECF5-9D26-4ED3-A008-D23A90D4A20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363013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7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17944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15811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2EB4D73-3EA0-47E5-9EDC-0C4B22DAA2C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13680" y="1162051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6">
            <a:extLst>
              <a:ext uri="{FF2B5EF4-FFF2-40B4-BE49-F238E27FC236}">
                <a16:creationId xmlns:a16="http://schemas.microsoft.com/office/drawing/2014/main" id="{2EA19E02-1052-4242-A37C-EB40216ECF5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20077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6">
            <a:extLst>
              <a:ext uri="{FF2B5EF4-FFF2-40B4-BE49-F238E27FC236}">
                <a16:creationId xmlns:a16="http://schemas.microsoft.com/office/drawing/2014/main" id="{F0FD37A6-7139-4CC5-86C1-916BB99C8C4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317944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6">
            <a:extLst>
              <a:ext uri="{FF2B5EF4-FFF2-40B4-BE49-F238E27FC236}">
                <a16:creationId xmlns:a16="http://schemas.microsoft.com/office/drawing/2014/main" id="{D79B66FD-C7EF-4F37-B93E-679F02C7B44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15811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6">
            <a:extLst>
              <a:ext uri="{FF2B5EF4-FFF2-40B4-BE49-F238E27FC236}">
                <a16:creationId xmlns:a16="http://schemas.microsoft.com/office/drawing/2014/main" id="{319B2834-9D40-4A4E-92C6-E1CA2A0D1F4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113680" y="3743788"/>
            <a:ext cx="2658462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lassholder for innhold 2">
            <a:extLst>
              <a:ext uri="{FF2B5EF4-FFF2-40B4-BE49-F238E27FC236}">
                <a16:creationId xmlns:a16="http://schemas.microsoft.com/office/drawing/2014/main" id="{549502AE-4C9C-4EF4-9BDE-0F92AE75F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6" name="Plassholder for innhold 2">
            <a:extLst>
              <a:ext uri="{FF2B5EF4-FFF2-40B4-BE49-F238E27FC236}">
                <a16:creationId xmlns:a16="http://schemas.microsoft.com/office/drawing/2014/main" id="{3F2E6FB9-4B8C-48AC-90B9-88A13F0057D2}"/>
              </a:ext>
            </a:extLst>
          </p:cNvPr>
          <p:cNvSpPr>
            <a:spLocks noGrp="1"/>
          </p:cNvSpPr>
          <p:nvPr>
            <p:ph idx="33"/>
          </p:nvPr>
        </p:nvSpPr>
        <p:spPr>
          <a:xfrm>
            <a:off x="331823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8" name="Plassholder for innhold 2">
            <a:extLst>
              <a:ext uri="{FF2B5EF4-FFF2-40B4-BE49-F238E27FC236}">
                <a16:creationId xmlns:a16="http://schemas.microsoft.com/office/drawing/2014/main" id="{3E290635-C5E7-48A4-BDA9-87B629C6354A}"/>
              </a:ext>
            </a:extLst>
          </p:cNvPr>
          <p:cNvSpPr>
            <a:spLocks noGrp="1"/>
          </p:cNvSpPr>
          <p:nvPr>
            <p:ph idx="34"/>
          </p:nvPr>
        </p:nvSpPr>
        <p:spPr>
          <a:xfrm>
            <a:off x="6216173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2" name="Plassholder for innhold 2">
            <a:extLst>
              <a:ext uri="{FF2B5EF4-FFF2-40B4-BE49-F238E27FC236}">
                <a16:creationId xmlns:a16="http://schemas.microsoft.com/office/drawing/2014/main" id="{DB13AA2B-E072-4641-9F49-2118A22E6E84}"/>
              </a:ext>
            </a:extLst>
          </p:cNvPr>
          <p:cNvSpPr>
            <a:spLocks noGrp="1"/>
          </p:cNvSpPr>
          <p:nvPr>
            <p:ph idx="35"/>
          </p:nvPr>
        </p:nvSpPr>
        <p:spPr>
          <a:xfrm>
            <a:off x="9114112" y="1530856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7" name="Plassholder for innhold 2">
            <a:extLst>
              <a:ext uri="{FF2B5EF4-FFF2-40B4-BE49-F238E27FC236}">
                <a16:creationId xmlns:a16="http://schemas.microsoft.com/office/drawing/2014/main" id="{5101625D-50AD-4B63-A29E-DF1775805867}"/>
              </a:ext>
            </a:extLst>
          </p:cNvPr>
          <p:cNvSpPr>
            <a:spLocks noGrp="1"/>
          </p:cNvSpPr>
          <p:nvPr>
            <p:ph idx="36"/>
          </p:nvPr>
        </p:nvSpPr>
        <p:spPr>
          <a:xfrm>
            <a:off x="42029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0" name="Plassholder for innhold 2">
            <a:extLst>
              <a:ext uri="{FF2B5EF4-FFF2-40B4-BE49-F238E27FC236}">
                <a16:creationId xmlns:a16="http://schemas.microsoft.com/office/drawing/2014/main" id="{81EBE330-E41B-4E0E-89FB-6D39A9B30A89}"/>
              </a:ext>
            </a:extLst>
          </p:cNvPr>
          <p:cNvSpPr>
            <a:spLocks noGrp="1"/>
          </p:cNvSpPr>
          <p:nvPr>
            <p:ph idx="37"/>
          </p:nvPr>
        </p:nvSpPr>
        <p:spPr>
          <a:xfrm>
            <a:off x="331823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1" name="Plassholder for innhold 2">
            <a:extLst>
              <a:ext uri="{FF2B5EF4-FFF2-40B4-BE49-F238E27FC236}">
                <a16:creationId xmlns:a16="http://schemas.microsoft.com/office/drawing/2014/main" id="{57A0FB7C-F18C-4193-B379-A5C83B6B6087}"/>
              </a:ext>
            </a:extLst>
          </p:cNvPr>
          <p:cNvSpPr>
            <a:spLocks noGrp="1"/>
          </p:cNvSpPr>
          <p:nvPr>
            <p:ph idx="38"/>
          </p:nvPr>
        </p:nvSpPr>
        <p:spPr>
          <a:xfrm>
            <a:off x="6216173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44" name="Plassholder for innhold 2">
            <a:extLst>
              <a:ext uri="{FF2B5EF4-FFF2-40B4-BE49-F238E27FC236}">
                <a16:creationId xmlns:a16="http://schemas.microsoft.com/office/drawing/2014/main" id="{13411EE7-D661-45D0-91C8-9AE95F8E55B0}"/>
              </a:ext>
            </a:extLst>
          </p:cNvPr>
          <p:cNvSpPr>
            <a:spLocks noGrp="1"/>
          </p:cNvSpPr>
          <p:nvPr>
            <p:ph idx="39"/>
          </p:nvPr>
        </p:nvSpPr>
        <p:spPr>
          <a:xfrm>
            <a:off x="9114112" y="4112593"/>
            <a:ext cx="26580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9" name="Rectangle 15">
            <a:extLst>
              <a:ext uri="{FF2B5EF4-FFF2-40B4-BE49-F238E27FC236}">
                <a16:creationId xmlns:a16="http://schemas.microsoft.com/office/drawing/2014/main" id="{C9AF0CF5-497D-48F5-905C-C8F199797EC4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85DB642F-79E6-4162-8492-0638B10E107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675750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19209" y="1162051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8733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38258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103794FB-5A08-424F-9777-1A116F9161F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19859" y="3743788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6">
            <a:extLst>
              <a:ext uri="{FF2B5EF4-FFF2-40B4-BE49-F238E27FC236}">
                <a16:creationId xmlns:a16="http://schemas.microsoft.com/office/drawing/2014/main" id="{C3267D65-56C0-4BDB-B092-76D12729484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279383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6">
            <a:extLst>
              <a:ext uri="{FF2B5EF4-FFF2-40B4-BE49-F238E27FC236}">
                <a16:creationId xmlns:a16="http://schemas.microsoft.com/office/drawing/2014/main" id="{C36E41B9-2649-4000-AB46-8F3724EC8C1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138908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lassholder for innhold 2">
            <a:extLst>
              <a:ext uri="{FF2B5EF4-FFF2-40B4-BE49-F238E27FC236}">
                <a16:creationId xmlns:a16="http://schemas.microsoft.com/office/drawing/2014/main" id="{757587C4-47B8-4F08-9BB4-B019A7FD6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1" name="Plassholder for innhold 2">
            <a:extLst>
              <a:ext uri="{FF2B5EF4-FFF2-40B4-BE49-F238E27FC236}">
                <a16:creationId xmlns:a16="http://schemas.microsoft.com/office/drawing/2014/main" id="{6AB071EE-D91F-4B06-B789-04D745C423AE}"/>
              </a:ext>
            </a:extLst>
          </p:cNvPr>
          <p:cNvSpPr>
            <a:spLocks noGrp="1"/>
          </p:cNvSpPr>
          <p:nvPr>
            <p:ph idx="29"/>
          </p:nvPr>
        </p:nvSpPr>
        <p:spPr>
          <a:xfrm>
            <a:off x="4281337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3" name="Plassholder for innhold 2">
            <a:extLst>
              <a:ext uri="{FF2B5EF4-FFF2-40B4-BE49-F238E27FC236}">
                <a16:creationId xmlns:a16="http://schemas.microsoft.com/office/drawing/2014/main" id="{7B07E83A-215F-472D-AE6C-EFF4B636CAD3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8140862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5" name="Plassholder for innhold 2">
            <a:extLst>
              <a:ext uri="{FF2B5EF4-FFF2-40B4-BE49-F238E27FC236}">
                <a16:creationId xmlns:a16="http://schemas.microsoft.com/office/drawing/2014/main" id="{C04AB89F-1D0D-45B5-8AF0-75E994A08416}"/>
              </a:ext>
            </a:extLst>
          </p:cNvPr>
          <p:cNvSpPr>
            <a:spLocks noGrp="1"/>
          </p:cNvSpPr>
          <p:nvPr>
            <p:ph idx="31"/>
          </p:nvPr>
        </p:nvSpPr>
        <p:spPr>
          <a:xfrm>
            <a:off x="420293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8" name="Plassholder for innhold 2">
            <a:extLst>
              <a:ext uri="{FF2B5EF4-FFF2-40B4-BE49-F238E27FC236}">
                <a16:creationId xmlns:a16="http://schemas.microsoft.com/office/drawing/2014/main" id="{91188700-7E47-43DF-909F-9BB7A4E14239}"/>
              </a:ext>
            </a:extLst>
          </p:cNvPr>
          <p:cNvSpPr>
            <a:spLocks noGrp="1"/>
          </p:cNvSpPr>
          <p:nvPr>
            <p:ph idx="32"/>
          </p:nvPr>
        </p:nvSpPr>
        <p:spPr>
          <a:xfrm>
            <a:off x="4281337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4" name="Plassholder for innhold 2">
            <a:extLst>
              <a:ext uri="{FF2B5EF4-FFF2-40B4-BE49-F238E27FC236}">
                <a16:creationId xmlns:a16="http://schemas.microsoft.com/office/drawing/2014/main" id="{BAB3D295-4CA9-46E8-B677-D66EEC9ECEB5}"/>
              </a:ext>
            </a:extLst>
          </p:cNvPr>
          <p:cNvSpPr>
            <a:spLocks noGrp="1"/>
          </p:cNvSpPr>
          <p:nvPr>
            <p:ph idx="33"/>
          </p:nvPr>
        </p:nvSpPr>
        <p:spPr>
          <a:xfrm>
            <a:off x="8140862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33" name="Rectangle 15">
            <a:extLst>
              <a:ext uri="{FF2B5EF4-FFF2-40B4-BE49-F238E27FC236}">
                <a16:creationId xmlns:a16="http://schemas.microsoft.com/office/drawing/2014/main" id="{7F4ED41D-5695-448E-975C-A2A123A0EAB0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1B9BF91D-A0AE-4898-A362-1B39FE77268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72211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54736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9602" y="1154736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lassholder for innhold 2">
            <a:extLst>
              <a:ext uri="{FF2B5EF4-FFF2-40B4-BE49-F238E27FC236}">
                <a16:creationId xmlns:a16="http://schemas.microsoft.com/office/drawing/2014/main" id="{1C78B259-28C2-42ED-8A93-ED5C836AB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470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2" name="Plassholder for innhold 2">
            <a:extLst>
              <a:ext uri="{FF2B5EF4-FFF2-40B4-BE49-F238E27FC236}">
                <a16:creationId xmlns:a16="http://schemas.microsoft.com/office/drawing/2014/main" id="{85323916-9018-432F-A5A6-E654BA443CC4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4279603" y="1530856"/>
            <a:ext cx="7483317" cy="470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36530265-7707-41CC-B8F4-4D8F543144F3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F9ED4F1E-F8CB-4E23-A2B0-C3CE24140AD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450665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62051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670824E5-68FC-4672-B51B-C49B0670F9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79602" y="1162051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804BCB0C-3EE7-4425-831F-6F90EB4AC45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24617" y="3743788"/>
            <a:ext cx="3633014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A47FDAB1-9002-43DC-BEAF-A98B517BD18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284142" y="3743788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EE2E57BA-2544-43BF-897E-B9C99087D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9BC9961F-039B-473F-BE2A-2A6E36794006}"/>
              </a:ext>
            </a:extLst>
          </p:cNvPr>
          <p:cNvSpPr>
            <a:spLocks noGrp="1"/>
          </p:cNvSpPr>
          <p:nvPr>
            <p:ph idx="26"/>
          </p:nvPr>
        </p:nvSpPr>
        <p:spPr>
          <a:xfrm>
            <a:off x="4279711" y="1530856"/>
            <a:ext cx="7483209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Plassholder for innhold 2">
            <a:extLst>
              <a:ext uri="{FF2B5EF4-FFF2-40B4-BE49-F238E27FC236}">
                <a16:creationId xmlns:a16="http://schemas.microsoft.com/office/drawing/2014/main" id="{4A8A5826-F907-45F6-B4A0-6018FA7EC418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420293" y="4112593"/>
            <a:ext cx="3631930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Plassholder for innhold 2">
            <a:extLst>
              <a:ext uri="{FF2B5EF4-FFF2-40B4-BE49-F238E27FC236}">
                <a16:creationId xmlns:a16="http://schemas.microsoft.com/office/drawing/2014/main" id="{F6562DAD-5F4D-492D-BDBB-776430F1758D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4279711" y="4112593"/>
            <a:ext cx="7483209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7110C812-2314-4A32-8B93-98E9E6036E35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FF857D32-421B-44A9-9135-D93F2745F31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31821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Heading, title &amp; content (shadow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0" hasCustomPrompt="1"/>
          </p:nvPr>
        </p:nvSpPr>
        <p:spPr>
          <a:xfrm>
            <a:off x="420511" y="697948"/>
            <a:ext cx="11351631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 hasCustomPrompt="1"/>
          </p:nvPr>
        </p:nvSpPr>
        <p:spPr>
          <a:xfrm>
            <a:off x="419861" y="122576"/>
            <a:ext cx="11351631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action title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E5F0E0-85E9-49C5-8A17-502A44816F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20078" y="1162051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A86AEF81-6D2A-453A-A515-7481EB9AA52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39127" y="1162051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1F2BDA8B-53A6-4F0B-B5B4-E14107D8F8B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20727" y="3743788"/>
            <a:ext cx="7488000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185FF968-7D38-401E-B32D-FC01DFB7949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139777" y="3743788"/>
            <a:ext cx="3633231" cy="288623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200" b="1">
                <a:latin typeface="Abadi Extra Light" panose="020B02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lassholder for innhold 2">
            <a:extLst>
              <a:ext uri="{FF2B5EF4-FFF2-40B4-BE49-F238E27FC236}">
                <a16:creationId xmlns:a16="http://schemas.microsoft.com/office/drawing/2014/main" id="{420FB05B-F0F8-451F-B045-7F6354DAB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93" y="1530856"/>
            <a:ext cx="7487785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6" name="Plassholder for innhold 2">
            <a:extLst>
              <a:ext uri="{FF2B5EF4-FFF2-40B4-BE49-F238E27FC236}">
                <a16:creationId xmlns:a16="http://schemas.microsoft.com/office/drawing/2014/main" id="{DF1A1360-9A1C-493D-A973-DD651F1CCEE3}"/>
              </a:ext>
            </a:extLst>
          </p:cNvPr>
          <p:cNvSpPr>
            <a:spLocks noGrp="1"/>
          </p:cNvSpPr>
          <p:nvPr>
            <p:ph idx="27"/>
          </p:nvPr>
        </p:nvSpPr>
        <p:spPr>
          <a:xfrm>
            <a:off x="8138261" y="1530856"/>
            <a:ext cx="3633231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7" name="Plassholder for innhold 2">
            <a:extLst>
              <a:ext uri="{FF2B5EF4-FFF2-40B4-BE49-F238E27FC236}">
                <a16:creationId xmlns:a16="http://schemas.microsoft.com/office/drawing/2014/main" id="{B720B6DC-A34B-467E-8D37-92F88BDBBCE4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420293" y="4112593"/>
            <a:ext cx="7487785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8" name="Plassholder for innhold 2">
            <a:extLst>
              <a:ext uri="{FF2B5EF4-FFF2-40B4-BE49-F238E27FC236}">
                <a16:creationId xmlns:a16="http://schemas.microsoft.com/office/drawing/2014/main" id="{1AE40C50-03B3-4212-ADB9-9F2E5B15E85F}"/>
              </a:ext>
            </a:extLst>
          </p:cNvPr>
          <p:cNvSpPr>
            <a:spLocks noGrp="1"/>
          </p:cNvSpPr>
          <p:nvPr>
            <p:ph idx="29"/>
          </p:nvPr>
        </p:nvSpPr>
        <p:spPr>
          <a:xfrm>
            <a:off x="8138261" y="4112593"/>
            <a:ext cx="3633231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969696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F7673053-5D44-4104-BED4-132806839A5F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62919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15C60B0F-32CE-45D1-B916-248077E4398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27869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3195802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Heading, 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AB1E906-1879-4056-A4F5-D4F4317D3FA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20078" y="697948"/>
            <a:ext cx="11339004" cy="252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buNone/>
              <a:defRPr sz="1400" baseline="0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noProof="0"/>
              <a:t>CLICK TO ADD CONTENT TITLE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7A4CADB-5BBF-41D5-9E8E-5200CDF3B1F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20078" y="122576"/>
            <a:ext cx="11351846" cy="576000"/>
          </a:xfrm>
          <a:prstGeom prst="rect">
            <a:avLst/>
          </a:prstGeom>
        </p:spPr>
        <p:txBody>
          <a:bodyPr lIns="36000" tIns="36000" rIns="36000" bIns="36000" anchor="b" anchorCtr="0">
            <a:normAutofit/>
          </a:bodyPr>
          <a:lstStyle>
            <a:lvl1pPr marL="0" indent="0">
              <a:buNone/>
              <a:defRPr sz="2400" b="1">
                <a:solidFill>
                  <a:srgbClr val="1A4F5F"/>
                </a:solidFill>
                <a:latin typeface="Abadi" panose="020B0604020104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Plassholder for innhold 2">
            <a:extLst>
              <a:ext uri="{FF2B5EF4-FFF2-40B4-BE49-F238E27FC236}">
                <a16:creationId xmlns:a16="http://schemas.microsoft.com/office/drawing/2014/main" id="{DBE3ED2F-28E6-41B8-A538-E7A8924EE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77" y="1162672"/>
            <a:ext cx="11351849" cy="507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000" tIns="36000" rIns="36000" bIns="36000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11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Century Gothic" panose="020B0502020202020204" pitchFamily="34" charset="0"/>
              <a:buChar char="–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rgbClr val="D4AD6D"/>
              </a:buClr>
              <a:buSzPct val="90000"/>
              <a:buFont typeface="Wingdings" panose="05000000000000000000" pitchFamily="2" charset="2"/>
              <a:buChar char="§"/>
              <a:defRPr lang="en-US" sz="1100" kern="1200" noProof="0" dirty="0">
                <a:solidFill>
                  <a:srgbClr val="1A4F5F"/>
                </a:solidFill>
                <a:latin typeface="Abadi Extra Light" panose="020B0204020104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indent="-108000" algn="l" rtl="0" eaLnBrk="1" fontAlgn="base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769DCA23-FCE2-4AE2-AFB8-1296C90948C2}"/>
              </a:ext>
            </a:extLst>
          </p:cNvPr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11759082" y="6448079"/>
            <a:ext cx="429081" cy="42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000" tIns="36000" rIns="36000" bIns="36000" anchor="ctr" anchorCtr="1"/>
          <a:lstStyle/>
          <a:p>
            <a:pPr algn="ctr">
              <a:defRPr/>
            </a:pPr>
            <a:fld id="{9225F05F-DD99-4E79-8FD6-4DA509CC3875}" type="slidenum">
              <a:rPr lang="nb-NO" sz="1000" smtClean="0">
                <a:solidFill>
                  <a:srgbClr val="979797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pPr algn="ctr">
                <a:defRPr/>
              </a:pPr>
              <a:t>‹#›</a:t>
            </a:fld>
            <a:endParaRPr lang="nb-NO" sz="1000">
              <a:solidFill>
                <a:srgbClr val="979797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BF92E57-4C68-4522-8793-EE55FA2750B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085514" y="6462709"/>
            <a:ext cx="5610878" cy="396000"/>
          </a:xfrm>
          <a:prstGeom prst="rect">
            <a:avLst/>
          </a:prstGeom>
        </p:spPr>
        <p:txBody>
          <a:bodyPr lIns="36000" tIns="18000" rIns="36000" bIns="18000" anchor="ctr" anchorCtr="0">
            <a:normAutofit/>
          </a:bodyPr>
          <a:lstStyle>
            <a:lvl1pPr marL="0" indent="0">
              <a:lnSpc>
                <a:spcPct val="80000"/>
              </a:lnSpc>
              <a:spcBef>
                <a:spcPts val="180"/>
              </a:spcBef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01319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4065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6328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7" Type="http://schemas.openxmlformats.org/officeDocument/2006/relationships/image" Target="../media/image3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1.bin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.bin"/><Relationship Id="rId5" Type="http://schemas.openxmlformats.org/officeDocument/2006/relationships/tags" Target="../tags/tag4.xml"/><Relationship Id="rId4" Type="http://schemas.openxmlformats.org/officeDocument/2006/relationships/theme" Target="../theme/theme2.xml"/><Relationship Id="rId9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22.xml"/><Relationship Id="rId26" Type="http://schemas.openxmlformats.org/officeDocument/2006/relationships/slideLayout" Target="../slideLayouts/slideLayout30.xml"/><Relationship Id="rId39" Type="http://schemas.openxmlformats.org/officeDocument/2006/relationships/slideLayout" Target="../slideLayouts/slideLayout43.xml"/><Relationship Id="rId21" Type="http://schemas.openxmlformats.org/officeDocument/2006/relationships/slideLayout" Target="../slideLayouts/slideLayout25.xml"/><Relationship Id="rId34" Type="http://schemas.openxmlformats.org/officeDocument/2006/relationships/slideLayout" Target="../slideLayouts/slideLayout38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6" Type="http://schemas.openxmlformats.org/officeDocument/2006/relationships/slideLayout" Target="../slideLayouts/slideLayout20.xml"/><Relationship Id="rId20" Type="http://schemas.openxmlformats.org/officeDocument/2006/relationships/slideLayout" Target="../slideLayouts/slideLayout24.xml"/><Relationship Id="rId29" Type="http://schemas.openxmlformats.org/officeDocument/2006/relationships/slideLayout" Target="../slideLayouts/slideLayout33.xml"/><Relationship Id="rId41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24" Type="http://schemas.openxmlformats.org/officeDocument/2006/relationships/slideLayout" Target="../slideLayouts/slideLayout28.xml"/><Relationship Id="rId32" Type="http://schemas.openxmlformats.org/officeDocument/2006/relationships/slideLayout" Target="../slideLayouts/slideLayout36.xml"/><Relationship Id="rId37" Type="http://schemas.openxmlformats.org/officeDocument/2006/relationships/slideLayout" Target="../slideLayouts/slideLayout41.xml"/><Relationship Id="rId40" Type="http://schemas.openxmlformats.org/officeDocument/2006/relationships/theme" Target="../theme/theme3.xml"/><Relationship Id="rId5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9.xml"/><Relationship Id="rId23" Type="http://schemas.openxmlformats.org/officeDocument/2006/relationships/slideLayout" Target="../slideLayouts/slideLayout27.xml"/><Relationship Id="rId28" Type="http://schemas.openxmlformats.org/officeDocument/2006/relationships/slideLayout" Target="../slideLayouts/slideLayout32.xml"/><Relationship Id="rId36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14.xml"/><Relationship Id="rId19" Type="http://schemas.openxmlformats.org/officeDocument/2006/relationships/slideLayout" Target="../slideLayouts/slideLayout23.xml"/><Relationship Id="rId31" Type="http://schemas.openxmlformats.org/officeDocument/2006/relationships/slideLayout" Target="../slideLayouts/slideLayout35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8.xml"/><Relationship Id="rId22" Type="http://schemas.openxmlformats.org/officeDocument/2006/relationships/slideLayout" Target="../slideLayouts/slideLayout26.xml"/><Relationship Id="rId27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4.xml"/><Relationship Id="rId35" Type="http://schemas.openxmlformats.org/officeDocument/2006/relationships/slideLayout" Target="../slideLayouts/slideLayout39.xml"/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21.xml"/><Relationship Id="rId25" Type="http://schemas.openxmlformats.org/officeDocument/2006/relationships/slideLayout" Target="../slideLayouts/slideLayout29.xml"/><Relationship Id="rId33" Type="http://schemas.openxmlformats.org/officeDocument/2006/relationships/slideLayout" Target="../slideLayouts/slideLayout37.xml"/><Relationship Id="rId38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F1E4D738-D3D5-4A3A-82B8-44751409C81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65993740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4" imgW="592" imgH="595" progId="TCLayout.ActiveDocument.1">
                  <p:embed/>
                </p:oleObj>
              </mc:Choice>
              <mc:Fallback>
                <p:oleObj name="Diapositiva think-cell" r:id="rId4" imgW="592" imgH="595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1E4D738-D3D5-4A3A-82B8-44751409C81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6D65F7C-4464-C5F7-F927-4A7C0D270E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9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Argomento del topic | Toscana Aeroporti © 2026</a:t>
            </a:r>
            <a:endParaRPr lang="en-US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D8785E3-6C5D-4C6C-93C0-D59A049DC2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1">
                    <a:tint val="7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C1764EC7-3794-4CED-9D96-A6211C554AA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6B811F77-327E-08B9-184B-72F9F567EAD5}"/>
              </a:ext>
            </a:extLst>
          </p:cNvPr>
          <p:cNvSpPr/>
          <p:nvPr userDrawn="1"/>
        </p:nvSpPr>
        <p:spPr>
          <a:xfrm>
            <a:off x="11092340" y="6721475"/>
            <a:ext cx="304800" cy="136525"/>
          </a:xfrm>
          <a:prstGeom prst="rect">
            <a:avLst/>
          </a:prstGeom>
          <a:solidFill>
            <a:srgbClr val="A50E2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6BC68EB9-936C-1049-5F3C-AD75FA91D1E0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36" y="6370017"/>
            <a:ext cx="873328" cy="272915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E86EFDE9-CCE5-9400-E3A8-58FFE8217BF7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1150373" y="6228619"/>
            <a:ext cx="248982" cy="253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95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hink-cell data - do not delete" hidden="1">
            <a:extLst>
              <a:ext uri="{FF2B5EF4-FFF2-40B4-BE49-F238E27FC236}">
                <a16:creationId xmlns:a16="http://schemas.microsoft.com/office/drawing/2014/main" id="{F1E4D738-D3D5-4A3A-82B8-44751409C81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5"/>
            </p:custDataLst>
            <p:extLst>
              <p:ext uri="{D42A27DB-BD31-4B8C-83A1-F6EECF244321}">
                <p14:modId xmlns:p14="http://schemas.microsoft.com/office/powerpoint/2010/main" val="65993740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6" imgW="592" imgH="595" progId="TCLayout.ActiveDocument.1">
                  <p:embed/>
                </p:oleObj>
              </mc:Choice>
              <mc:Fallback>
                <p:oleObj name="Diapositiva think-cell" r:id="rId6" imgW="592" imgH="595" progId="TCLayout.ActiveDocument.1">
                  <p:embed/>
                  <p:pic>
                    <p:nvPicPr>
                      <p:cNvPr id="2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1E4D738-D3D5-4A3A-82B8-44751409C81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6D65F7C-4464-C5F7-F927-4A7C0D270E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9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Argomento del topic | Toscana Aeroporti © 2026</a:t>
            </a:r>
            <a:endParaRPr lang="en-US" dirty="0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2D8785E3-6C5D-4C6C-93C0-D59A049DC2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1">
                    <a:tint val="7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fld id="{C1764EC7-3794-4CED-9D96-A6211C554AA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ttangolo 6">
            <a:extLst>
              <a:ext uri="{FF2B5EF4-FFF2-40B4-BE49-F238E27FC236}">
                <a16:creationId xmlns:a16="http://schemas.microsoft.com/office/drawing/2014/main" id="{6B811F77-327E-08B9-184B-72F9F567EAD5}"/>
              </a:ext>
            </a:extLst>
          </p:cNvPr>
          <p:cNvSpPr/>
          <p:nvPr userDrawn="1"/>
        </p:nvSpPr>
        <p:spPr>
          <a:xfrm>
            <a:off x="11092340" y="6721475"/>
            <a:ext cx="304800" cy="136525"/>
          </a:xfrm>
          <a:prstGeom prst="rect">
            <a:avLst/>
          </a:prstGeom>
          <a:solidFill>
            <a:srgbClr val="A50E2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8" name="Immagine 7">
            <a:extLst>
              <a:ext uri="{FF2B5EF4-FFF2-40B4-BE49-F238E27FC236}">
                <a16:creationId xmlns:a16="http://schemas.microsoft.com/office/drawing/2014/main" id="{6BC68EB9-936C-1049-5F3C-AD75FA91D1E0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36" y="6370017"/>
            <a:ext cx="873328" cy="272915"/>
          </a:xfrm>
          <a:prstGeom prst="rect">
            <a:avLst/>
          </a:prstGeom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E86EFDE9-CCE5-9400-E3A8-58FFE8217BF7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1150373" y="6228619"/>
            <a:ext cx="248982" cy="253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08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07B4DF56-62C3-44A6-7E56-6BA070C10BF7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6484620"/>
            <a:ext cx="69850" cy="18288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200">
                <a:solidFill>
                  <a:srgbClr val="AF64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1A4698-CC84-F6A5-9B9C-16F22BAEE4AB}"/>
              </a:ext>
            </a:extLst>
          </p:cNvPr>
          <p:cNvPicPr>
            <a:picLocks noChangeAspect="1"/>
          </p:cNvPicPr>
          <p:nvPr userDrawn="1"/>
        </p:nvPicPr>
        <p:blipFill>
          <a:blip r:embed="rId41"/>
          <a:stretch>
            <a:fillRect/>
          </a:stretch>
        </p:blipFill>
        <p:spPr>
          <a:xfrm>
            <a:off x="-2863316" y="-70029"/>
            <a:ext cx="1953733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DB21FAF-E577-0CC1-C925-B9D4C5849FE2}"/>
              </a:ext>
            </a:extLst>
          </p:cNvPr>
          <p:cNvSpPr/>
          <p:nvPr userDrawn="1"/>
        </p:nvSpPr>
        <p:spPr>
          <a:xfrm>
            <a:off x="-2540000" y="464457"/>
            <a:ext cx="1190171" cy="1349829"/>
          </a:xfrm>
          <a:prstGeom prst="rect">
            <a:avLst/>
          </a:prstGeom>
          <a:solidFill>
            <a:srgbClr val="F2D5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#F2D545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A7BD71-805A-9C0B-A06E-7EFF7362B537}"/>
              </a:ext>
            </a:extLst>
          </p:cNvPr>
          <p:cNvSpPr/>
          <p:nvPr userDrawn="1"/>
        </p:nvSpPr>
        <p:spPr>
          <a:xfrm>
            <a:off x="-2481536" y="2875099"/>
            <a:ext cx="1190171" cy="1349829"/>
          </a:xfrm>
          <a:prstGeom prst="rect">
            <a:avLst/>
          </a:prstGeom>
          <a:solidFill>
            <a:srgbClr val="3944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#394449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BBEBD7-DC99-01B4-8095-5CCA751C2AF8}"/>
              </a:ext>
            </a:extLst>
          </p:cNvPr>
          <p:cNvSpPr/>
          <p:nvPr userDrawn="1"/>
        </p:nvSpPr>
        <p:spPr>
          <a:xfrm>
            <a:off x="-2481537" y="5043714"/>
            <a:ext cx="1190171" cy="1349829"/>
          </a:xfrm>
          <a:prstGeom prst="rect">
            <a:avLst/>
          </a:prstGeom>
          <a:solidFill>
            <a:srgbClr val="E1E1D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#E1E1DA</a:t>
            </a:r>
          </a:p>
        </p:txBody>
      </p:sp>
    </p:spTree>
    <p:extLst>
      <p:ext uri="{BB962C8B-B14F-4D97-AF65-F5344CB8AC3E}">
        <p14:creationId xmlns:p14="http://schemas.microsoft.com/office/powerpoint/2010/main" val="3258183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6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2" r:id="rId18"/>
    <p:sldLayoutId id="2147483673" r:id="rId19"/>
    <p:sldLayoutId id="2147483674" r:id="rId20"/>
    <p:sldLayoutId id="2147483675" r:id="rId21"/>
    <p:sldLayoutId id="2147483676" r:id="rId22"/>
    <p:sldLayoutId id="2147483677" r:id="rId23"/>
    <p:sldLayoutId id="2147483678" r:id="rId24"/>
    <p:sldLayoutId id="2147483679" r:id="rId25"/>
    <p:sldLayoutId id="2147483680" r:id="rId26"/>
    <p:sldLayoutId id="2147483681" r:id="rId27"/>
    <p:sldLayoutId id="2147483682" r:id="rId28"/>
    <p:sldLayoutId id="2147483683" r:id="rId29"/>
    <p:sldLayoutId id="2147483684" r:id="rId30"/>
    <p:sldLayoutId id="2147483685" r:id="rId31"/>
    <p:sldLayoutId id="2147483686" r:id="rId32"/>
    <p:sldLayoutId id="2147483687" r:id="rId33"/>
    <p:sldLayoutId id="2147483688" r:id="rId34"/>
    <p:sldLayoutId id="2147483689" r:id="rId35"/>
    <p:sldLayoutId id="2147483690" r:id="rId36"/>
    <p:sldLayoutId id="2147483691" r:id="rId37"/>
    <p:sldLayoutId id="2147483692" r:id="rId38"/>
    <p:sldLayoutId id="2147483693" r:id="rId3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SpareBank 1" panose="020B0500030000000000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SpareBank 1" panose="020B0500030000000000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SpareBank 1" panose="020B0500030000000000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SpareBank 1" panose="020B0500030000000000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pareBank 1" panose="020B0500030000000000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SpareBank 1" panose="020B0500030000000000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e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slideLayout" Target="../slideLayouts/slideLayout43.xml"/><Relationship Id="rId1" Type="http://schemas.openxmlformats.org/officeDocument/2006/relationships/tags" Target="../tags/tag43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5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aJxuZcJ8TsA" TargetMode="External"/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2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22.svg"/><Relationship Id="rId12" Type="http://schemas.openxmlformats.org/officeDocument/2006/relationships/image" Target="../media/image26.png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5.png"/><Relationship Id="rId11" Type="http://schemas.openxmlformats.org/officeDocument/2006/relationships/image" Target="../media/image15.svg"/><Relationship Id="rId5" Type="http://schemas.openxmlformats.org/officeDocument/2006/relationships/image" Target="../media/image6.png"/><Relationship Id="rId10" Type="http://schemas.openxmlformats.org/officeDocument/2006/relationships/image" Target="../media/image25.sv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24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7.png"/><Relationship Id="rId7" Type="http://schemas.openxmlformats.org/officeDocument/2006/relationships/image" Target="../media/image29.sv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5.png"/><Relationship Id="rId10" Type="http://schemas.openxmlformats.org/officeDocument/2006/relationships/image" Target="../media/image32.png"/><Relationship Id="rId4" Type="http://schemas.openxmlformats.org/officeDocument/2006/relationships/image" Target="../media/image6.png"/><Relationship Id="rId9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jpe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4.xml"/><Relationship Id="rId6" Type="http://schemas.openxmlformats.org/officeDocument/2006/relationships/image" Target="../media/image36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video" Target="../media/media4.mp4"/><Relationship Id="rId7" Type="http://schemas.openxmlformats.org/officeDocument/2006/relationships/image" Target="../media/image1.emf"/><Relationship Id="rId2" Type="http://schemas.microsoft.com/office/2007/relationships/media" Target="../media/media4.mp4"/><Relationship Id="rId1" Type="http://schemas.openxmlformats.org/officeDocument/2006/relationships/tags" Target="../tags/tag45.xml"/><Relationship Id="rId6" Type="http://schemas.openxmlformats.org/officeDocument/2006/relationships/oleObject" Target="../embeddings/oleObject3.bin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7" Type="http://schemas.microsoft.com/office/2007/relationships/hdphoto" Target="../media/hdphoto2.wdp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6.xml"/><Relationship Id="rId6" Type="http://schemas.openxmlformats.org/officeDocument/2006/relationships/image" Target="../media/image38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7.xml"/><Relationship Id="rId6" Type="http://schemas.openxmlformats.org/officeDocument/2006/relationships/image" Target="../media/image39.jpg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8.x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E9BA89-2B08-7D9A-90D7-56095981A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949DE5E-72B4-6544-921F-5B404766134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D545"/>
          </a:solidFill>
          <a:ln>
            <a:solidFill>
              <a:srgbClr val="F2D54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Roboto"/>
              <a:ea typeface="+mn-ea"/>
              <a:cs typeface="+mn-cs"/>
            </a:endParaRP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F2D09B33-6A91-58C2-F888-E12516FD4D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9739" y="5626466"/>
            <a:ext cx="5175180" cy="65281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ADECE85-C660-5AFB-2CBC-B99EE030F7E9}"/>
              </a:ext>
            </a:extLst>
          </p:cNvPr>
          <p:cNvSpPr/>
          <p:nvPr/>
        </p:nvSpPr>
        <p:spPr>
          <a:xfrm>
            <a:off x="0" y="5474825"/>
            <a:ext cx="12245340" cy="1383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388F792-B45D-8C4D-F8A7-DF1489E5E3CD}"/>
              </a:ext>
            </a:extLst>
          </p:cNvPr>
          <p:cNvSpPr/>
          <p:nvPr/>
        </p:nvSpPr>
        <p:spPr>
          <a:xfrm>
            <a:off x="5658523" y="4970033"/>
            <a:ext cx="6695362" cy="645459"/>
          </a:xfrm>
          <a:custGeom>
            <a:avLst/>
            <a:gdLst>
              <a:gd name="connsiteX0" fmla="*/ 0 w 6798833"/>
              <a:gd name="connsiteY0" fmla="*/ 613186 h 645459"/>
              <a:gd name="connsiteX1" fmla="*/ 21516 w 6798833"/>
              <a:gd name="connsiteY1" fmla="*/ 462579 h 645459"/>
              <a:gd name="connsiteX2" fmla="*/ 860612 w 6798833"/>
              <a:gd name="connsiteY2" fmla="*/ 0 h 645459"/>
              <a:gd name="connsiteX3" fmla="*/ 6734287 w 6798833"/>
              <a:gd name="connsiteY3" fmla="*/ 0 h 645459"/>
              <a:gd name="connsiteX4" fmla="*/ 6798833 w 6798833"/>
              <a:gd name="connsiteY4" fmla="*/ 645459 h 645459"/>
              <a:gd name="connsiteX5" fmla="*/ 0 w 6798833"/>
              <a:gd name="connsiteY5" fmla="*/ 613186 h 645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98833" h="645459">
                <a:moveTo>
                  <a:pt x="0" y="613186"/>
                </a:moveTo>
                <a:lnTo>
                  <a:pt x="21516" y="462579"/>
                </a:lnTo>
                <a:lnTo>
                  <a:pt x="860612" y="0"/>
                </a:lnTo>
                <a:lnTo>
                  <a:pt x="6734287" y="0"/>
                </a:lnTo>
                <a:lnTo>
                  <a:pt x="6798833" y="645459"/>
                </a:lnTo>
                <a:lnTo>
                  <a:pt x="0" y="6131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EBA8212-7A38-5EC0-180B-F6C8D124CA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0" y="-874104"/>
            <a:ext cx="605800" cy="12192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0758EC-FCDC-70A2-41AD-D4A538A3F37F}"/>
              </a:ext>
            </a:extLst>
          </p:cNvPr>
          <p:cNvSpPr txBox="1"/>
          <p:nvPr/>
        </p:nvSpPr>
        <p:spPr>
          <a:xfrm>
            <a:off x="282328" y="3688805"/>
            <a:ext cx="823853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b-NO"/>
            </a:defPPr>
            <a:lvl1pPr>
              <a:defRPr sz="2400" b="1" i="1">
                <a:solidFill>
                  <a:srgbClr val="394449"/>
                </a:solidFill>
                <a:latin typeface="Roboto" panose="02000000000000000000" pitchFamily="2" charset="0"/>
                <a:ea typeface="Roboto" panose="02000000000000000000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AI-Powered Robotics for Safer, Smarter Airside Operations: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Application in a Regional Airport</a:t>
            </a:r>
          </a:p>
        </p:txBody>
      </p:sp>
      <p:pic>
        <p:nvPicPr>
          <p:cNvPr id="3" name="Picture 2" descr="A black and grey letter b&#10;&#10;Description automatically generated">
            <a:extLst>
              <a:ext uri="{FF2B5EF4-FFF2-40B4-BE49-F238E27FC236}">
                <a16:creationId xmlns:a16="http://schemas.microsoft.com/office/drawing/2014/main" id="{4F71C807-E226-0ADD-7E49-0CAD32BD7B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612" y="5887001"/>
            <a:ext cx="3070723" cy="387250"/>
          </a:xfrm>
          <a:prstGeom prst="rect">
            <a:avLst/>
          </a:prstGeom>
        </p:spPr>
      </p:pic>
      <p:pic>
        <p:nvPicPr>
          <p:cNvPr id="6" name="Bilde 23" descr="Et bilde som inneholder tekst, Font, Grafikk, logo&#10;&#10;KI-generert innhold kan være feil.">
            <a:extLst>
              <a:ext uri="{FF2B5EF4-FFF2-40B4-BE49-F238E27FC236}">
                <a16:creationId xmlns:a16="http://schemas.microsoft.com/office/drawing/2014/main" id="{1076DC45-E5E9-C296-AC8E-3BC6123C2B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8523" y="5661103"/>
            <a:ext cx="2597561" cy="83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35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3850E5-9B86-B883-9057-A940243BB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18EB756-BFE9-3360-4F3D-F523B101C1E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D545"/>
          </a:solidFill>
          <a:ln>
            <a:solidFill>
              <a:srgbClr val="F2D54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2670BC-E011-1F17-0A09-5FE73F4EB260}"/>
              </a:ext>
            </a:extLst>
          </p:cNvPr>
          <p:cNvSpPr/>
          <p:nvPr/>
        </p:nvSpPr>
        <p:spPr>
          <a:xfrm>
            <a:off x="0" y="5474825"/>
            <a:ext cx="12245340" cy="1383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413AA8A-4449-AB7A-816C-11798D4DF938}"/>
              </a:ext>
            </a:extLst>
          </p:cNvPr>
          <p:cNvSpPr/>
          <p:nvPr/>
        </p:nvSpPr>
        <p:spPr>
          <a:xfrm>
            <a:off x="5658523" y="4970033"/>
            <a:ext cx="6695362" cy="645459"/>
          </a:xfrm>
          <a:custGeom>
            <a:avLst/>
            <a:gdLst>
              <a:gd name="connsiteX0" fmla="*/ 0 w 6798833"/>
              <a:gd name="connsiteY0" fmla="*/ 613186 h 645459"/>
              <a:gd name="connsiteX1" fmla="*/ 21516 w 6798833"/>
              <a:gd name="connsiteY1" fmla="*/ 462579 h 645459"/>
              <a:gd name="connsiteX2" fmla="*/ 860612 w 6798833"/>
              <a:gd name="connsiteY2" fmla="*/ 0 h 645459"/>
              <a:gd name="connsiteX3" fmla="*/ 6734287 w 6798833"/>
              <a:gd name="connsiteY3" fmla="*/ 0 h 645459"/>
              <a:gd name="connsiteX4" fmla="*/ 6798833 w 6798833"/>
              <a:gd name="connsiteY4" fmla="*/ 645459 h 645459"/>
              <a:gd name="connsiteX5" fmla="*/ 0 w 6798833"/>
              <a:gd name="connsiteY5" fmla="*/ 613186 h 645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98833" h="645459">
                <a:moveTo>
                  <a:pt x="0" y="613186"/>
                </a:moveTo>
                <a:lnTo>
                  <a:pt x="21516" y="462579"/>
                </a:lnTo>
                <a:lnTo>
                  <a:pt x="860612" y="0"/>
                </a:lnTo>
                <a:lnTo>
                  <a:pt x="6734287" y="0"/>
                </a:lnTo>
                <a:lnTo>
                  <a:pt x="6798833" y="645459"/>
                </a:lnTo>
                <a:lnTo>
                  <a:pt x="0" y="6131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369527-CD1F-CD05-476C-405B4D5271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0" y="-874104"/>
            <a:ext cx="605800" cy="12192000"/>
          </a:xfrm>
          <a:prstGeom prst="rect">
            <a:avLst/>
          </a:prstGeom>
        </p:spPr>
      </p:pic>
      <p:pic>
        <p:nvPicPr>
          <p:cNvPr id="3" name="Picture 2" descr="A black and grey letter b&#10;&#10;Description automatically generated">
            <a:extLst>
              <a:ext uri="{FF2B5EF4-FFF2-40B4-BE49-F238E27FC236}">
                <a16:creationId xmlns:a16="http://schemas.microsoft.com/office/drawing/2014/main" id="{F28AE5FC-AAFF-17F8-45DF-8B310048D7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324" y="2969368"/>
            <a:ext cx="7289352" cy="919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456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B458A6-1672-0D53-35B3-3B0A7D926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2">
            <a:extLst>
              <a:ext uri="{FF2B5EF4-FFF2-40B4-BE49-F238E27FC236}">
                <a16:creationId xmlns:a16="http://schemas.microsoft.com/office/drawing/2014/main" id="{37A3AC08-FC9E-36EF-D64C-CC081AEEFA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443175"/>
            <a:ext cx="12192000" cy="8081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241294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A5C5A-7EBE-C6BD-6F63-7AD9E1ED0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2">
            <a:extLst>
              <a:ext uri="{FF2B5EF4-FFF2-40B4-BE49-F238E27FC236}">
                <a16:creationId xmlns:a16="http://schemas.microsoft.com/office/drawing/2014/main" id="{9428CD9D-74E7-3B23-6082-EC0185BC8C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7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443175"/>
            <a:ext cx="12192000" cy="8081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977160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FE6FD-EE2D-E80A-4359-EFAE835BC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53E5D4-924D-0572-464D-77188FF0CE0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D545"/>
          </a:solidFill>
          <a:ln>
            <a:solidFill>
              <a:srgbClr val="F2D54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7DE3B5-1226-5608-F7BE-7DF8B79B711F}"/>
              </a:ext>
            </a:extLst>
          </p:cNvPr>
          <p:cNvSpPr/>
          <p:nvPr/>
        </p:nvSpPr>
        <p:spPr>
          <a:xfrm>
            <a:off x="0" y="5474825"/>
            <a:ext cx="12245340" cy="1383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5207FA-23F2-7614-428D-3986EC0D7092}"/>
              </a:ext>
            </a:extLst>
          </p:cNvPr>
          <p:cNvSpPr/>
          <p:nvPr/>
        </p:nvSpPr>
        <p:spPr>
          <a:xfrm>
            <a:off x="5658523" y="4970033"/>
            <a:ext cx="6695362" cy="645459"/>
          </a:xfrm>
          <a:custGeom>
            <a:avLst/>
            <a:gdLst>
              <a:gd name="connsiteX0" fmla="*/ 0 w 6798833"/>
              <a:gd name="connsiteY0" fmla="*/ 613186 h 645459"/>
              <a:gd name="connsiteX1" fmla="*/ 21516 w 6798833"/>
              <a:gd name="connsiteY1" fmla="*/ 462579 h 645459"/>
              <a:gd name="connsiteX2" fmla="*/ 860612 w 6798833"/>
              <a:gd name="connsiteY2" fmla="*/ 0 h 645459"/>
              <a:gd name="connsiteX3" fmla="*/ 6734287 w 6798833"/>
              <a:gd name="connsiteY3" fmla="*/ 0 h 645459"/>
              <a:gd name="connsiteX4" fmla="*/ 6798833 w 6798833"/>
              <a:gd name="connsiteY4" fmla="*/ 645459 h 645459"/>
              <a:gd name="connsiteX5" fmla="*/ 0 w 6798833"/>
              <a:gd name="connsiteY5" fmla="*/ 613186 h 645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98833" h="645459">
                <a:moveTo>
                  <a:pt x="0" y="613186"/>
                </a:moveTo>
                <a:lnTo>
                  <a:pt x="21516" y="462579"/>
                </a:lnTo>
                <a:lnTo>
                  <a:pt x="860612" y="0"/>
                </a:lnTo>
                <a:lnTo>
                  <a:pt x="6734287" y="0"/>
                </a:lnTo>
                <a:lnTo>
                  <a:pt x="6798833" y="645459"/>
                </a:lnTo>
                <a:lnTo>
                  <a:pt x="0" y="6131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pic>
        <p:nvPicPr>
          <p:cNvPr id="3" name="Picture 2" descr="A black and grey letter b&#10;&#10;Description automatically generated">
            <a:extLst>
              <a:ext uri="{FF2B5EF4-FFF2-40B4-BE49-F238E27FC236}">
                <a16:creationId xmlns:a16="http://schemas.microsoft.com/office/drawing/2014/main" id="{A97A9423-E8B0-748E-D4DA-47761EE73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1324" y="2969368"/>
            <a:ext cx="7289352" cy="9192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8A6FA8-2FC0-0F73-503C-6787767D5D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0" y="-874104"/>
            <a:ext cx="60580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619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652D5-2D22-0E51-E1D8-BF2580365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630E596-715D-E568-C11B-0E9AC0B36D2F}"/>
              </a:ext>
            </a:extLst>
          </p:cNvPr>
          <p:cNvGrpSpPr/>
          <p:nvPr/>
        </p:nvGrpSpPr>
        <p:grpSpPr>
          <a:xfrm>
            <a:off x="264177" y="1248870"/>
            <a:ext cx="6781290" cy="3958936"/>
            <a:chOff x="853428" y="1882978"/>
            <a:chExt cx="6781290" cy="3958936"/>
          </a:xfrm>
        </p:grpSpPr>
        <p:graphicFrame>
          <p:nvGraphicFramePr>
            <p:cNvPr id="29" name="Table 29">
              <a:extLst>
                <a:ext uri="{FF2B5EF4-FFF2-40B4-BE49-F238E27FC236}">
                  <a16:creationId xmlns:a16="http://schemas.microsoft.com/office/drawing/2014/main" id="{76D9B107-0D7F-995E-0F28-660FF8E0FF89}"/>
                </a:ext>
              </a:extLst>
            </p:cNvPr>
            <p:cNvGraphicFramePr>
              <a:graphicFrameLocks/>
            </p:cNvGraphicFramePr>
            <p:nvPr>
              <p:custDataLst>
                <p:tags r:id="rId1"/>
              </p:custDataLst>
            </p:nvPr>
          </p:nvGraphicFramePr>
          <p:xfrm>
            <a:off x="1826503" y="1882978"/>
            <a:ext cx="5808215" cy="3958936"/>
          </p:xfrm>
          <a:graphic>
            <a:graphicData uri="http://schemas.openxmlformats.org/drawingml/2006/table">
              <a:tbl>
                <a:tblPr firstRow="1" bandRow="1">
                  <a:tableStyleId>{6E25E649-3F16-4E02-A733-19D2CDBF48F0}</a:tableStyleId>
                </a:tblPr>
                <a:tblGrid>
                  <a:gridCol w="899834">
                    <a:extLst>
                      <a:ext uri="{9D8B030D-6E8A-4147-A177-3AD203B41FA5}">
                        <a16:colId xmlns:a16="http://schemas.microsoft.com/office/drawing/2014/main" val="2215807143"/>
                      </a:ext>
                    </a:extLst>
                  </a:gridCol>
                  <a:gridCol w="1787520">
                    <a:extLst>
                      <a:ext uri="{9D8B030D-6E8A-4147-A177-3AD203B41FA5}">
                        <a16:colId xmlns:a16="http://schemas.microsoft.com/office/drawing/2014/main" val="3014919955"/>
                      </a:ext>
                    </a:extLst>
                  </a:gridCol>
                  <a:gridCol w="3120861">
                    <a:extLst>
                      <a:ext uri="{9D8B030D-6E8A-4147-A177-3AD203B41FA5}">
                        <a16:colId xmlns:a16="http://schemas.microsoft.com/office/drawing/2014/main" val="3291814525"/>
                      </a:ext>
                    </a:extLst>
                  </a:gridCol>
                </a:tblGrid>
                <a:tr h="480649"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pPr algn="ctr"/>
                        <a:endParaRPr lang="en-GB" sz="1400" noProof="0" dirty="0">
                          <a:solidFill>
                            <a:srgbClr val="394449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 anchor="ctr"/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sz="1400" b="1" noProof="0" dirty="0">
                            <a:solidFill>
                              <a:srgbClr val="394449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Cost |</a:t>
                        </a:r>
                        <a:r>
                          <a:rPr lang="en-GB" sz="1400" b="0" noProof="0" dirty="0">
                            <a:solidFill>
                              <a:srgbClr val="394449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 USD bn</a:t>
                        </a:r>
                      </a:p>
                    </a:txBody>
                    <a:tcPr anchor="ctr"/>
                  </a:tc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b="1" kern="1200">
                            <a:solidFill>
                              <a:schemeClr val="lt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pPr algn="ctr"/>
                        <a:r>
                          <a:rPr lang="en-GB" sz="1400" noProof="0" dirty="0">
                            <a:solidFill>
                              <a:srgbClr val="394449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Existing mitigating actions</a:t>
                        </a: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3295268134"/>
                    </a:ext>
                  </a:extLst>
                </a:tr>
                <a:tr h="671749"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endParaRPr lang="en-GB" noProof="0" dirty="0"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kern="12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USD 22bn</a:t>
                        </a:r>
                        <a:r>
                          <a:rPr lang="en-GB" sz="1400" kern="1200" baseline="300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 </a:t>
                        </a:r>
                        <a:r>
                          <a:rPr lang="en-GB" sz="1400" kern="1200" baseline="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/year</a:t>
                        </a:r>
                        <a:endParaRPr lang="en-GB" sz="1400" kern="1200" baseline="0" noProof="0" dirty="0">
                          <a:solidFill>
                            <a:srgbClr val="474747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endParaRPr>
                      </a:p>
                    </a:txBody>
                    <a:tcPr anchor="ctr"/>
                  </a:tc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pPr algn="ctr"/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Driving across runway while manually looking for FOD</a:t>
                        </a: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1836498749"/>
                    </a:ext>
                  </a:extLst>
                </a:tr>
                <a:tr h="671749"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endParaRPr lang="en-GB" noProof="0" dirty="0"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USD 4bn / year</a:t>
                        </a:r>
                      </a:p>
                    </a:txBody>
                    <a:tcPr anchor="ctr"/>
                  </a:tc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Engineers relying on visual inspections/traditional methods after sustained injury</a:t>
                        </a: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1464645119"/>
                    </a:ext>
                  </a:extLst>
                </a:tr>
                <a:tr h="671749"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endParaRPr lang="en-GB" noProof="0" dirty="0"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kern="12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USD 1.2bn</a:t>
                        </a:r>
                        <a:r>
                          <a:rPr lang="en-GB" sz="1400" kern="1200" baseline="300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 </a:t>
                        </a:r>
                        <a:r>
                          <a:rPr lang="en-GB" sz="1400" kern="1200" baseline="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/ year</a:t>
                        </a:r>
                        <a:endParaRPr lang="en-GB" sz="1400" kern="1200" baseline="0" noProof="0" dirty="0">
                          <a:solidFill>
                            <a:srgbClr val="474747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endParaRPr>
                      </a:p>
                    </a:txBody>
                    <a:tcPr anchor="ctr"/>
                  </a:tc>
                  <a:tc>
                    <a:txBody>
                      <a:bodyPr/>
                      <a:lstStyle>
                        <a:lvl1pPr marL="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1pPr>
                        <a:lvl2pPr marL="457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2pPr>
                        <a:lvl3pPr marL="914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3pPr>
                        <a:lvl4pPr marL="1371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4pPr>
                        <a:lvl5pPr marL="18288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5pPr>
                        <a:lvl6pPr marL="22860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6pPr>
                        <a:lvl7pPr marL="27432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7pPr>
                        <a:lvl8pPr marL="32004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8pPr>
                        <a:lvl9pPr marL="3657600" algn="l" defTabSz="457200" rtl="0" eaLnBrk="1" latinLnBrk="0" hangingPunct="1">
                          <a:defRPr sz="1800" kern="1200">
                            <a:solidFill>
                              <a:schemeClr val="dk1"/>
                            </a:solidFill>
                            <a:latin typeface="Century Gothic" panose="020F0302020204030204"/>
                          </a:defRPr>
                        </a:lvl9pPr>
                      </a:lstStyle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kern="12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Dedicated personnel scaring birds with lasers, guns, dogs or scarecrows</a:t>
                        </a:r>
                        <a:endParaRPr lang="en-GB" sz="1400" kern="1200" noProof="0" dirty="0">
                          <a:solidFill>
                            <a:srgbClr val="474747"/>
                          </a:solidFill>
                          <a:latin typeface="Roboto" panose="02000000000000000000" pitchFamily="2" charset="0"/>
                          <a:ea typeface="Roboto" panose="02000000000000000000" pitchFamily="2" charset="0"/>
                          <a:cs typeface="+mn-cs"/>
                        </a:endParaRP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406683897"/>
                    </a:ext>
                  </a:extLst>
                </a:tr>
                <a:tr h="671749">
                  <a:tc>
                    <a:txBody>
                      <a:bodyPr/>
                      <a:lstStyle/>
                      <a:p>
                        <a:endParaRPr lang="en-GB" noProof="0" dirty="0"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Not quantified</a:t>
                        </a:r>
                      </a:p>
                    </a:txBody>
                    <a:tcPr anchor="ctr"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Personnel manually looking for defective lights</a:t>
                        </a: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3498918480"/>
                    </a:ext>
                  </a:extLst>
                </a:tr>
                <a:tr h="671749">
                  <a:tc>
                    <a:txBody>
                      <a:bodyPr/>
                      <a:lstStyle/>
                      <a:p>
                        <a:endParaRPr lang="en-GB" noProof="0" dirty="0">
                          <a:latin typeface="Roboto" panose="02000000000000000000" pitchFamily="2" charset="0"/>
                          <a:ea typeface="Roboto" panose="02000000000000000000" pitchFamily="2" charset="0"/>
                        </a:endParaRPr>
                      </a:p>
                    </a:txBody>
                    <a:tcPr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Not quantified</a:t>
                        </a:r>
                      </a:p>
                    </a:txBody>
                    <a:tcPr anchor="ctr"/>
                  </a:tc>
                  <a:tc>
                    <a:txBody>
                      <a:bodyPr/>
                      <a:lstStyle/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ClrTx/>
                          <a:buSzTx/>
                          <a:buFontTx/>
                          <a:buNone/>
                          <a:tabLst/>
                          <a:defRPr/>
                        </a:pPr>
                        <a:r>
                          <a:rPr lang="en-GB" sz="1400" noProof="0" dirty="0">
                            <a:solidFill>
                              <a:srgbClr val="474747"/>
                            </a:solidFill>
                            <a:latin typeface="Roboto" panose="02000000000000000000" pitchFamily="2" charset="0"/>
                            <a:ea typeface="Roboto" panose="02000000000000000000" pitchFamily="2" charset="0"/>
                          </a:rPr>
                          <a:t>On-site personnel patrolling and close circuit camera systems </a:t>
                        </a:r>
                      </a:p>
                    </a:txBody>
                    <a:tcPr anchor="ctr"/>
                  </a:tc>
                  <a:extLst>
                    <a:ext uri="{0D108BD9-81ED-4DB2-BD59-A6C34878D82A}">
                      <a16:rowId xmlns:a16="http://schemas.microsoft.com/office/drawing/2014/main" val="3157043088"/>
                    </a:ext>
                  </a:extLst>
                </a:tr>
              </a:tbl>
            </a:graphicData>
          </a:graphic>
        </p:graphicFrame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37D3BCE8-1389-20A2-C4C6-5C5EAEA6AB33}"/>
                </a:ext>
              </a:extLst>
            </p:cNvPr>
            <p:cNvGrpSpPr/>
            <p:nvPr/>
          </p:nvGrpSpPr>
          <p:grpSpPr>
            <a:xfrm>
              <a:off x="2132328" y="2503077"/>
              <a:ext cx="400948" cy="3151852"/>
              <a:chOff x="6580643" y="2377070"/>
              <a:chExt cx="400948" cy="3151852"/>
            </a:xfrm>
          </p:grpSpPr>
          <p:pic>
            <p:nvPicPr>
              <p:cNvPr id="30" name="Picture 12">
                <a:extLst>
                  <a:ext uri="{FF2B5EF4-FFF2-40B4-BE49-F238E27FC236}">
                    <a16:creationId xmlns:a16="http://schemas.microsoft.com/office/drawing/2014/main" id="{7898910A-8CD0-BC2D-F8CE-0ACB680CFA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80643" y="2377070"/>
                <a:ext cx="396000" cy="396000"/>
              </a:xfrm>
              <a:prstGeom prst="rect">
                <a:avLst/>
              </a:prstGeom>
            </p:spPr>
          </p:pic>
          <p:pic>
            <p:nvPicPr>
              <p:cNvPr id="31" name="Picture 41">
                <a:extLst>
                  <a:ext uri="{FF2B5EF4-FFF2-40B4-BE49-F238E27FC236}">
                    <a16:creationId xmlns:a16="http://schemas.microsoft.com/office/drawing/2014/main" id="{825339A0-1324-09D1-7B2D-30D0F75791F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580643" y="3033000"/>
                <a:ext cx="396000" cy="396000"/>
              </a:xfrm>
              <a:prstGeom prst="rect">
                <a:avLst/>
              </a:prstGeom>
            </p:spPr>
          </p:pic>
          <p:pic>
            <p:nvPicPr>
              <p:cNvPr id="32" name="Picture 11">
                <a:extLst>
                  <a:ext uri="{FF2B5EF4-FFF2-40B4-BE49-F238E27FC236}">
                    <a16:creationId xmlns:a16="http://schemas.microsoft.com/office/drawing/2014/main" id="{3FF310E3-C142-06D8-AF14-B206420118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583596" y="3720668"/>
                <a:ext cx="396000" cy="396000"/>
              </a:xfrm>
              <a:prstGeom prst="rect">
                <a:avLst/>
              </a:prstGeom>
            </p:spPr>
          </p:pic>
          <p:pic>
            <p:nvPicPr>
              <p:cNvPr id="37" name="Picture 42">
                <a:extLst>
                  <a:ext uri="{FF2B5EF4-FFF2-40B4-BE49-F238E27FC236}">
                    <a16:creationId xmlns:a16="http://schemas.microsoft.com/office/drawing/2014/main" id="{EE6BD08D-971D-219F-16AC-0B95DA7E6D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585591" y="4457785"/>
                <a:ext cx="396000" cy="396000"/>
              </a:xfrm>
              <a:prstGeom prst="rect">
                <a:avLst/>
              </a:prstGeom>
            </p:spPr>
          </p:pic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430742DC-1766-8DC5-8886-3B9885AF04EA}"/>
                  </a:ext>
                </a:extLst>
              </p:cNvPr>
              <p:cNvGrpSpPr/>
              <p:nvPr/>
            </p:nvGrpSpPr>
            <p:grpSpPr>
              <a:xfrm>
                <a:off x="6580643" y="5132922"/>
                <a:ext cx="396000" cy="396000"/>
                <a:chOff x="7878420" y="3046037"/>
                <a:chExt cx="734459" cy="734459"/>
              </a:xfrm>
            </p:grpSpPr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14EBEE51-5076-A426-6921-8B6683B39F32}"/>
                    </a:ext>
                  </a:extLst>
                </p:cNvPr>
                <p:cNvSpPr/>
                <p:nvPr/>
              </p:nvSpPr>
              <p:spPr bwMode="hidden">
                <a:xfrm>
                  <a:off x="7878420" y="3046037"/>
                  <a:ext cx="734459" cy="734459"/>
                </a:xfrm>
                <a:prstGeom prst="ellipse">
                  <a:avLst/>
                </a:prstGeom>
                <a:solidFill>
                  <a:srgbClr val="394449"/>
                </a:solidFill>
                <a:ln>
                  <a:solidFill>
                    <a:schemeClr val="bg1"/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Roboto" panose="02000000000000000000" pitchFamily="2" charset="0"/>
                    <a:ea typeface="Roboto" panose="02000000000000000000" pitchFamily="2" charset="0"/>
                    <a:cs typeface="+mn-cs"/>
                  </a:endParaRPr>
                </a:p>
              </p:txBody>
            </p:sp>
            <p:pic>
              <p:nvPicPr>
                <p:cNvPr id="20" name="Graphic 19" descr="Security camera with solid fill">
                  <a:extLst>
                    <a:ext uri="{FF2B5EF4-FFF2-40B4-BE49-F238E27FC236}">
                      <a16:creationId xmlns:a16="http://schemas.microsoft.com/office/drawing/2014/main" id="{75831090-6D16-3650-5007-D067B208D1E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063106" y="3171238"/>
                  <a:ext cx="477344" cy="477344"/>
                </a:xfrm>
                <a:prstGeom prst="rect">
                  <a:avLst/>
                </a:prstGeom>
              </p:spPr>
            </p:pic>
          </p:grp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91AF825-D6AF-E36D-70E5-42E7D70F1EAE}"/>
                </a:ext>
              </a:extLst>
            </p:cNvPr>
            <p:cNvSpPr txBox="1"/>
            <p:nvPr/>
          </p:nvSpPr>
          <p:spPr>
            <a:xfrm>
              <a:off x="997202" y="3743805"/>
              <a:ext cx="685528" cy="574125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b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itchFamily="34" charset="0"/>
                </a:rPr>
                <a:t>Bird strikes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16F3B9D-2226-339F-E6E1-37574B79858E}"/>
                </a:ext>
              </a:extLst>
            </p:cNvPr>
            <p:cNvSpPr txBox="1"/>
            <p:nvPr/>
          </p:nvSpPr>
          <p:spPr>
            <a:xfrm>
              <a:off x="853428" y="2398927"/>
              <a:ext cx="973075" cy="62715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b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itchFamily="34" charset="0"/>
                </a:rPr>
                <a:t>FOD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0AB62A4-EB6A-4DD4-1354-C6886AB75E2B}"/>
                </a:ext>
              </a:extLst>
            </p:cNvPr>
            <p:cNvSpPr txBox="1"/>
            <p:nvPr/>
          </p:nvSpPr>
          <p:spPr>
            <a:xfrm>
              <a:off x="853428" y="3096284"/>
              <a:ext cx="973075" cy="62715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b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itchFamily="34" charset="0"/>
                </a:rPr>
                <a:t>Runway surface inspection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2CE8B4E6-2934-D440-A3BA-1B09B991AFFE}"/>
                </a:ext>
              </a:extLst>
            </p:cNvPr>
            <p:cNvSpPr txBox="1"/>
            <p:nvPr/>
          </p:nvSpPr>
          <p:spPr>
            <a:xfrm>
              <a:off x="997202" y="4373799"/>
              <a:ext cx="685528" cy="605801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b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itchFamily="34" charset="0"/>
                </a:rPr>
                <a:t>Runway lights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D128629-4657-47F4-9736-9DB2D2C1ED12}"/>
                </a:ext>
              </a:extLst>
            </p:cNvPr>
            <p:cNvSpPr txBox="1"/>
            <p:nvPr/>
          </p:nvSpPr>
          <p:spPr>
            <a:xfrm>
              <a:off x="925314" y="5035469"/>
              <a:ext cx="829301" cy="62715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b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Arial" pitchFamily="34" charset="0"/>
                </a:rPr>
                <a:t>Perimeter control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1BED1AE7-6190-7F44-F62A-73AC793576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7796810" y="3119557"/>
            <a:ext cx="2338263" cy="3374438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67F85FD1-6EB7-E534-7491-280E3ADE0036}"/>
              </a:ext>
            </a:extLst>
          </p:cNvPr>
          <p:cNvGrpSpPr/>
          <p:nvPr/>
        </p:nvGrpSpPr>
        <p:grpSpPr>
          <a:xfrm>
            <a:off x="7474611" y="522502"/>
            <a:ext cx="4100637" cy="2853957"/>
            <a:chOff x="560364" y="1243451"/>
            <a:chExt cx="4321481" cy="3007660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3AEEE3E2-A1E4-B5DA-5AB4-4390C7A9999D}"/>
                </a:ext>
              </a:extLst>
            </p:cNvPr>
            <p:cNvGrpSpPr/>
            <p:nvPr/>
          </p:nvGrpSpPr>
          <p:grpSpPr>
            <a:xfrm rot="21379315">
              <a:off x="882111" y="1243451"/>
              <a:ext cx="3736392" cy="3007660"/>
              <a:chOff x="170065" y="1455607"/>
              <a:chExt cx="5732177" cy="4614194"/>
            </a:xfrm>
          </p:grpSpPr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9B75FCD4-3388-1F9C-EC74-D8069274B2A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rcRect b="41152"/>
              <a:stretch>
                <a:fillRect/>
              </a:stretch>
            </p:blipFill>
            <p:spPr>
              <a:xfrm>
                <a:off x="243509" y="1455607"/>
                <a:ext cx="5585294" cy="2800971"/>
              </a:xfrm>
              <a:prstGeom prst="rect">
                <a:avLst/>
              </a:prstGeom>
              <a:noFill/>
            </p:spPr>
          </p:pic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78A7FF1D-67E2-EC4D-2DA8-92E46BE376C0}"/>
                  </a:ext>
                </a:extLst>
              </p:cNvPr>
              <p:cNvSpPr/>
              <p:nvPr/>
            </p:nvSpPr>
            <p:spPr>
              <a:xfrm>
                <a:off x="243507" y="1508501"/>
                <a:ext cx="5585295" cy="2759046"/>
              </a:xfrm>
              <a:prstGeom prst="rect">
                <a:avLst/>
              </a:prstGeom>
              <a:gradFill>
                <a:gsLst>
                  <a:gs pos="36000">
                    <a:schemeClr val="bg1">
                      <a:alpha val="0"/>
                    </a:schemeClr>
                  </a:gs>
                  <a:gs pos="93000">
                    <a:schemeClr val="accent1">
                      <a:lumMod val="45000"/>
                      <a:lumOff val="5500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F0302020204030204"/>
                  <a:ea typeface="+mn-ea"/>
                  <a:cs typeface="+mn-cs"/>
                </a:endParaRPr>
              </a:p>
            </p:txBody>
          </p:sp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FFEB5442-9678-B260-D8FE-01AC64C57A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rcRect t="59924"/>
              <a:stretch>
                <a:fillRect/>
              </a:stretch>
            </p:blipFill>
            <p:spPr>
              <a:xfrm>
                <a:off x="170065" y="4112145"/>
                <a:ext cx="5732177" cy="1957656"/>
              </a:xfrm>
              <a:prstGeom prst="rect">
                <a:avLst/>
              </a:prstGeom>
            </p:spPr>
          </p:pic>
        </p:grp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B6CA2F95-6E36-17CE-3AD5-FAC88C31BA2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r="4933"/>
            <a:stretch>
              <a:fillRect/>
            </a:stretch>
          </p:blipFill>
          <p:spPr>
            <a:xfrm rot="900000">
              <a:off x="560364" y="2855319"/>
              <a:ext cx="4321481" cy="1176839"/>
            </a:xfrm>
            <a:prstGeom prst="rect">
              <a:avLst/>
            </a:prstGeom>
          </p:spPr>
        </p:pic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9EA8F72-E56E-2176-4711-07D76B733764}"/>
              </a:ext>
            </a:extLst>
          </p:cNvPr>
          <p:cNvGrpSpPr/>
          <p:nvPr/>
        </p:nvGrpSpPr>
        <p:grpSpPr>
          <a:xfrm>
            <a:off x="9130150" y="2748669"/>
            <a:ext cx="2880170" cy="3446683"/>
            <a:chOff x="8862265" y="1408721"/>
            <a:chExt cx="2880170" cy="3446683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24416B0F-89BF-9525-2A24-B4B90EE8C44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390763">
              <a:off x="8862265" y="1408721"/>
              <a:ext cx="2880170" cy="3446683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0804FE20-7B4D-900D-83E4-2D384A2368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9186830" y="2300569"/>
              <a:ext cx="2435934" cy="1198599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5BABFB3C-ED69-193B-12F3-90863E639D61}"/>
              </a:ext>
            </a:extLst>
          </p:cNvPr>
          <p:cNvPicPr>
            <a:picLocks noChangeAspect="1"/>
          </p:cNvPicPr>
          <p:nvPr/>
        </p:nvPicPr>
        <p:blipFill>
          <a:blip r:embed="rId1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2" y="295184"/>
            <a:ext cx="605800" cy="12192000"/>
          </a:xfrm>
          <a:prstGeom prst="rect">
            <a:avLst/>
          </a:prstGeom>
        </p:spPr>
      </p:pic>
      <p:pic>
        <p:nvPicPr>
          <p:cNvPr id="15" name="Picture 14" descr="A black and grey letter b&#10;&#10;Description automatically generated">
            <a:extLst>
              <a:ext uri="{FF2B5EF4-FFF2-40B4-BE49-F238E27FC236}">
                <a16:creationId xmlns:a16="http://schemas.microsoft.com/office/drawing/2014/main" id="{71C6412C-DDB1-B6BA-A39E-764139BA63C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45882" y="6358394"/>
            <a:ext cx="2019395" cy="25466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3A1DEC7-B066-16D7-24CF-53A13ADE004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76516" y="202968"/>
            <a:ext cx="605800" cy="123394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274794-4E0B-A83F-9F53-375A4B24292A}"/>
              </a:ext>
            </a:extLst>
          </p:cNvPr>
          <p:cNvSpPr txBox="1"/>
          <p:nvPr/>
        </p:nvSpPr>
        <p:spPr>
          <a:xfrm>
            <a:off x="1023411" y="577908"/>
            <a:ext cx="43781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b-N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A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few airside challenges…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85208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EEE3C8A-8EC4-ACA0-A01A-FE9E9165385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2" y="295184"/>
            <a:ext cx="605800" cy="12192000"/>
          </a:xfrm>
          <a:prstGeom prst="rect">
            <a:avLst/>
          </a:prstGeom>
        </p:spPr>
      </p:pic>
      <p:pic>
        <p:nvPicPr>
          <p:cNvPr id="7" name="Picture 6" descr="A black and grey letter b&#10;&#10;Description automatically generated">
            <a:extLst>
              <a:ext uri="{FF2B5EF4-FFF2-40B4-BE49-F238E27FC236}">
                <a16:creationId xmlns:a16="http://schemas.microsoft.com/office/drawing/2014/main" id="{7EE2D1BA-6A68-58B2-F6FE-28452FE23F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5882" y="6358394"/>
            <a:ext cx="2019395" cy="2546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5BD81D-E2EF-F49A-0D5C-1FF12075F8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76516" y="202968"/>
            <a:ext cx="605800" cy="123394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495517-5141-900E-C94D-0505D98E37B2}"/>
              </a:ext>
            </a:extLst>
          </p:cNvPr>
          <p:cNvSpPr txBox="1"/>
          <p:nvPr/>
        </p:nvSpPr>
        <p:spPr>
          <a:xfrm>
            <a:off x="1023410" y="3420319"/>
            <a:ext cx="53773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Solution: Technology Imperatives for Airports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54863B-E36F-481D-F212-45B1756E3473}"/>
              </a:ext>
            </a:extLst>
          </p:cNvPr>
          <p:cNvGrpSpPr/>
          <p:nvPr/>
        </p:nvGrpSpPr>
        <p:grpSpPr>
          <a:xfrm>
            <a:off x="1008213" y="3983750"/>
            <a:ext cx="10142405" cy="1843341"/>
            <a:chOff x="1620100" y="3993503"/>
            <a:chExt cx="8720831" cy="78294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AC3DC3C-DBF7-5FFD-A0B1-1D7A233BB411}"/>
                </a:ext>
              </a:extLst>
            </p:cNvPr>
            <p:cNvSpPr/>
            <p:nvPr/>
          </p:nvSpPr>
          <p:spPr>
            <a:xfrm>
              <a:off x="1620100" y="4000603"/>
              <a:ext cx="2053571" cy="775840"/>
            </a:xfrm>
            <a:prstGeom prst="rect">
              <a:avLst/>
            </a:prstGeom>
            <a:solidFill>
              <a:srgbClr val="F2D54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Automation &amp; AI</a:t>
              </a:r>
              <a:endParaRPr kumimoji="0" lang="en-GB" sz="2000" b="1" i="1" u="none" strike="noStrike" kern="1200" cap="small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179FB0D-88D1-2F87-16CB-F7F36041DD88}"/>
                </a:ext>
              </a:extLst>
            </p:cNvPr>
            <p:cNvSpPr/>
            <p:nvPr/>
          </p:nvSpPr>
          <p:spPr>
            <a:xfrm>
              <a:off x="3867762" y="4000603"/>
              <a:ext cx="2053572" cy="775840"/>
            </a:xfrm>
            <a:prstGeom prst="rect">
              <a:avLst/>
            </a:prstGeom>
            <a:solidFill>
              <a:srgbClr val="F2D54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Predictive maintenance</a:t>
              </a:r>
              <a:endParaRPr kumimoji="0" lang="en-GB" sz="2000" b="1" i="1" u="none" strike="noStrike" kern="1200" cap="small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F394057-6C85-4459-B47B-01AA2387020B}"/>
                </a:ext>
              </a:extLst>
            </p:cNvPr>
            <p:cNvSpPr/>
            <p:nvPr/>
          </p:nvSpPr>
          <p:spPr>
            <a:xfrm>
              <a:off x="6057438" y="3993503"/>
              <a:ext cx="2053572" cy="775840"/>
            </a:xfrm>
            <a:prstGeom prst="rect">
              <a:avLst/>
            </a:prstGeom>
            <a:solidFill>
              <a:srgbClr val="39444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Smart infrastructure</a:t>
              </a:r>
              <a:endParaRPr kumimoji="0" lang="en-GB" sz="2000" b="1" i="1" u="none" strike="noStrike" kern="1200" cap="sm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828F532-2BE0-8FF1-EFA8-73FE45EACCA6}"/>
                </a:ext>
              </a:extLst>
            </p:cNvPr>
            <p:cNvSpPr/>
            <p:nvPr/>
          </p:nvSpPr>
          <p:spPr>
            <a:xfrm>
              <a:off x="8287359" y="3993503"/>
              <a:ext cx="2053572" cy="775840"/>
            </a:xfrm>
            <a:prstGeom prst="rect">
              <a:avLst/>
            </a:prstGeom>
            <a:solidFill>
              <a:srgbClr val="39444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small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Digital passenger processing</a:t>
              </a:r>
              <a:endParaRPr kumimoji="0" lang="en-GB" sz="2400" b="0" i="1" u="none" strike="noStrike" kern="1200" cap="sm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6CE079F-2F2A-6AD1-19EC-E1AB742FC087}"/>
              </a:ext>
            </a:extLst>
          </p:cNvPr>
          <p:cNvGrpSpPr/>
          <p:nvPr/>
        </p:nvGrpSpPr>
        <p:grpSpPr>
          <a:xfrm>
            <a:off x="1023413" y="1390123"/>
            <a:ext cx="10145174" cy="1484127"/>
            <a:chOff x="2832086" y="1406753"/>
            <a:chExt cx="13231581" cy="2132646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BCA3D93-BF8A-3347-E0C7-D721170004C6}"/>
                </a:ext>
              </a:extLst>
            </p:cNvPr>
            <p:cNvSpPr/>
            <p:nvPr/>
          </p:nvSpPr>
          <p:spPr>
            <a:xfrm>
              <a:off x="2832086" y="1406756"/>
              <a:ext cx="3114907" cy="2132643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Passenger growth </a:t>
              </a:r>
              <a:r>
                <a:rPr kumimoji="0" lang="en-GB" sz="2000" b="0" i="0" u="none" strike="noStrike" kern="1200" cap="small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and cargo</a:t>
              </a:r>
              <a:endParaRPr kumimoji="0" lang="en-GB" sz="2000" b="0" i="1" u="none" strike="noStrike" kern="1200" cap="sm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E69A7E9-53E1-0136-B97D-480DFB64D8F1}"/>
                </a:ext>
              </a:extLst>
            </p:cNvPr>
            <p:cNvSpPr/>
            <p:nvPr/>
          </p:nvSpPr>
          <p:spPr>
            <a:xfrm>
              <a:off x="6245008" y="1406755"/>
              <a:ext cx="3114907" cy="2132643"/>
            </a:xfrm>
            <a:prstGeom prst="rect">
              <a:avLst/>
            </a:prstGeom>
            <a:solidFill>
              <a:srgbClr val="7F7F7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small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Large airports approaching </a:t>
              </a: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capacity </a:t>
              </a:r>
              <a:endParaRPr kumimoji="0" lang="en-GB" sz="2000" b="0" i="1" u="none" strike="noStrike" kern="1200" cap="sm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0A5A1DD-4C91-5723-7C02-E5451984EE10}"/>
                </a:ext>
              </a:extLst>
            </p:cNvPr>
            <p:cNvSpPr/>
            <p:nvPr/>
          </p:nvSpPr>
          <p:spPr>
            <a:xfrm>
              <a:off x="9566362" y="1406754"/>
              <a:ext cx="3114907" cy="2132643"/>
            </a:xfrm>
            <a:prstGeom prst="rect">
              <a:avLst/>
            </a:prstGeom>
            <a:solidFill>
              <a:srgbClr val="E1E1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Staff </a:t>
              </a: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shortages</a:t>
              </a:r>
              <a:endParaRPr kumimoji="0" lang="en-GB" sz="2000" b="0" i="0" u="none" strike="noStrike" kern="1200" cap="small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97A93E1-8633-D7FC-EA99-C30CAA1EFFE4}"/>
                </a:ext>
              </a:extLst>
            </p:cNvPr>
            <p:cNvSpPr/>
            <p:nvPr/>
          </p:nvSpPr>
          <p:spPr>
            <a:xfrm>
              <a:off x="12948760" y="1406753"/>
              <a:ext cx="3114907" cy="2132643"/>
            </a:xfrm>
            <a:prstGeom prst="rect">
              <a:avLst/>
            </a:prstGeom>
            <a:solidFill>
              <a:srgbClr val="E1E1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Turbulent Global events</a:t>
              </a:r>
              <a:endParaRPr kumimoji="0" lang="en-GB" sz="2000" b="0" i="1" u="none" strike="noStrike" kern="1200" cap="small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60A1DE62-6DA7-1E8F-94D0-0DEAA1D1FBFC}"/>
              </a:ext>
            </a:extLst>
          </p:cNvPr>
          <p:cNvSpPr txBox="1"/>
          <p:nvPr/>
        </p:nvSpPr>
        <p:spPr>
          <a:xfrm>
            <a:off x="1023410" y="891079"/>
            <a:ext cx="43781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b-N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A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dditional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 challenges…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57998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8243D-6497-0415-5AC3-4732FA85B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8172DA-2B1A-D0F7-9515-0D434F310C9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D545"/>
          </a:solidFill>
          <a:ln>
            <a:solidFill>
              <a:srgbClr val="F2D54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8A09CE-FB68-A6F8-AA30-04AA8AB1F431}"/>
              </a:ext>
            </a:extLst>
          </p:cNvPr>
          <p:cNvSpPr/>
          <p:nvPr/>
        </p:nvSpPr>
        <p:spPr>
          <a:xfrm>
            <a:off x="0" y="5474825"/>
            <a:ext cx="12245340" cy="1383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FBE52FC-4D04-C5F3-6C53-48DB1390ECAC}"/>
              </a:ext>
            </a:extLst>
          </p:cNvPr>
          <p:cNvSpPr/>
          <p:nvPr/>
        </p:nvSpPr>
        <p:spPr>
          <a:xfrm>
            <a:off x="5658523" y="4970033"/>
            <a:ext cx="6695362" cy="645459"/>
          </a:xfrm>
          <a:custGeom>
            <a:avLst/>
            <a:gdLst>
              <a:gd name="connsiteX0" fmla="*/ 0 w 6798833"/>
              <a:gd name="connsiteY0" fmla="*/ 613186 h 645459"/>
              <a:gd name="connsiteX1" fmla="*/ 21516 w 6798833"/>
              <a:gd name="connsiteY1" fmla="*/ 462579 h 645459"/>
              <a:gd name="connsiteX2" fmla="*/ 860612 w 6798833"/>
              <a:gd name="connsiteY2" fmla="*/ 0 h 645459"/>
              <a:gd name="connsiteX3" fmla="*/ 6734287 w 6798833"/>
              <a:gd name="connsiteY3" fmla="*/ 0 h 645459"/>
              <a:gd name="connsiteX4" fmla="*/ 6798833 w 6798833"/>
              <a:gd name="connsiteY4" fmla="*/ 645459 h 645459"/>
              <a:gd name="connsiteX5" fmla="*/ 0 w 6798833"/>
              <a:gd name="connsiteY5" fmla="*/ 613186 h 645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98833" h="645459">
                <a:moveTo>
                  <a:pt x="0" y="613186"/>
                </a:moveTo>
                <a:lnTo>
                  <a:pt x="21516" y="462579"/>
                </a:lnTo>
                <a:lnTo>
                  <a:pt x="860612" y="0"/>
                </a:lnTo>
                <a:lnTo>
                  <a:pt x="6734287" y="0"/>
                </a:lnTo>
                <a:lnTo>
                  <a:pt x="6798833" y="645459"/>
                </a:lnTo>
                <a:lnTo>
                  <a:pt x="0" y="6131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pic>
        <p:nvPicPr>
          <p:cNvPr id="3" name="Picture 2" descr="A black and grey letter b&#10;&#10;Description automatically generated">
            <a:extLst>
              <a:ext uri="{FF2B5EF4-FFF2-40B4-BE49-F238E27FC236}">
                <a16:creationId xmlns:a16="http://schemas.microsoft.com/office/drawing/2014/main" id="{9B39FC76-1AF5-EBA6-87CB-44F4AE5692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1324" y="2969368"/>
            <a:ext cx="7289352" cy="9192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05A41AC-48F7-F688-4CD3-224577606A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3100" y="-874104"/>
            <a:ext cx="60580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1387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C01FA-3F85-C017-159A-B4E70798E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CAD1CA95-B485-30A9-C11D-934EEAFC0C48}"/>
              </a:ext>
            </a:extLst>
          </p:cNvPr>
          <p:cNvGrpSpPr/>
          <p:nvPr/>
        </p:nvGrpSpPr>
        <p:grpSpPr>
          <a:xfrm>
            <a:off x="-90318" y="6069802"/>
            <a:ext cx="12339467" cy="624282"/>
            <a:chOff x="-90318" y="6069802"/>
            <a:chExt cx="12339467" cy="62428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DB5FC9BE-F027-A91F-C008-DC8FFEE327F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93102" y="295184"/>
              <a:ext cx="605800" cy="12192000"/>
            </a:xfrm>
            <a:prstGeom prst="rect">
              <a:avLst/>
            </a:prstGeom>
          </p:spPr>
        </p:pic>
        <p:pic>
          <p:nvPicPr>
            <p:cNvPr id="17" name="Picture 16" descr="A black and grey letter b&#10;&#10;Description automatically generated">
              <a:extLst>
                <a:ext uri="{FF2B5EF4-FFF2-40B4-BE49-F238E27FC236}">
                  <a16:creationId xmlns:a16="http://schemas.microsoft.com/office/drawing/2014/main" id="{261ED49B-99F0-793F-CFB7-A2F8F88343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745882" y="6358394"/>
              <a:ext cx="2019395" cy="254666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E65A86D1-FCE5-B2C3-9F41-85D08F73EA4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76516" y="202968"/>
              <a:ext cx="605800" cy="12339467"/>
            </a:xfrm>
            <a:prstGeom prst="rect">
              <a:avLst/>
            </a:prstGeom>
          </p:spPr>
        </p:pic>
      </p:grpSp>
      <p:pic>
        <p:nvPicPr>
          <p:cNvPr id="3" name="Roboxi v3 w-VO">
            <a:hlinkClick r:id="" action="ppaction://media"/>
            <a:extLst>
              <a:ext uri="{FF2B5EF4-FFF2-40B4-BE49-F238E27FC236}">
                <a16:creationId xmlns:a16="http://schemas.microsoft.com/office/drawing/2014/main" id="{622D4E24-D075-1747-D260-12EA06C32C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F01EBD-F7FF-9922-5A72-3920D0132B90}"/>
              </a:ext>
            </a:extLst>
          </p:cNvPr>
          <p:cNvSpPr txBox="1"/>
          <p:nvPr/>
        </p:nvSpPr>
        <p:spPr>
          <a:xfrm>
            <a:off x="-7552480" y="5737394"/>
            <a:ext cx="75524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  <a:hlinkClick r:id="rId8"/>
              </a:rPr>
              <a:t>https://youtu.be/aJxuZcJ8TsA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238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5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99255-A849-A103-9B3B-8995D0D6D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8ED8910-4A1E-27A6-855D-6EB100CB04CA}"/>
              </a:ext>
            </a:extLst>
          </p:cNvPr>
          <p:cNvGrpSpPr/>
          <p:nvPr/>
        </p:nvGrpSpPr>
        <p:grpSpPr>
          <a:xfrm>
            <a:off x="-90318" y="6069802"/>
            <a:ext cx="12339467" cy="624282"/>
            <a:chOff x="-90318" y="6069802"/>
            <a:chExt cx="12339467" cy="62428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9A8B8D0-6C06-5210-D9F5-D821A654375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93102" y="295184"/>
              <a:ext cx="605800" cy="12192000"/>
            </a:xfrm>
            <a:prstGeom prst="rect">
              <a:avLst/>
            </a:prstGeom>
          </p:spPr>
        </p:pic>
        <p:pic>
          <p:nvPicPr>
            <p:cNvPr id="15" name="Picture 14" descr="A black and grey letter b&#10;&#10;Description automatically generated">
              <a:extLst>
                <a:ext uri="{FF2B5EF4-FFF2-40B4-BE49-F238E27FC236}">
                  <a16:creationId xmlns:a16="http://schemas.microsoft.com/office/drawing/2014/main" id="{93B56779-E16E-C47F-3584-777B28362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745882" y="6358394"/>
              <a:ext cx="2019395" cy="25466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DD78735-64E0-D6D5-3B98-C4AD83D4E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76516" y="202968"/>
              <a:ext cx="605800" cy="12339467"/>
            </a:xfrm>
            <a:prstGeom prst="rect">
              <a:avLst/>
            </a:prstGeom>
          </p:spPr>
        </p:pic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BFE9C8B-79D3-AD2A-7560-ABC041319B88}"/>
              </a:ext>
            </a:extLst>
          </p:cNvPr>
          <p:cNvGrpSpPr/>
          <p:nvPr/>
        </p:nvGrpSpPr>
        <p:grpSpPr>
          <a:xfrm>
            <a:off x="-73734" y="7547786"/>
            <a:ext cx="12339467" cy="1048828"/>
            <a:chOff x="-90458" y="6103206"/>
            <a:chExt cx="12339467" cy="1048828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3356CE0C-4F07-73C7-52AD-70C0265F8973}"/>
                </a:ext>
              </a:extLst>
            </p:cNvPr>
            <p:cNvGrpSpPr/>
            <p:nvPr/>
          </p:nvGrpSpPr>
          <p:grpSpPr>
            <a:xfrm>
              <a:off x="-1484" y="6186139"/>
              <a:ext cx="12231584" cy="965895"/>
              <a:chOff x="-73736" y="7409340"/>
              <a:chExt cx="12231584" cy="965895"/>
            </a:xfrm>
          </p:grpSpPr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9A3C6EA-E275-DFA4-8266-8AF352FB5F50}"/>
                  </a:ext>
                </a:extLst>
              </p:cNvPr>
              <p:cNvSpPr/>
              <p:nvPr/>
            </p:nvSpPr>
            <p:spPr>
              <a:xfrm>
                <a:off x="5613400" y="7409340"/>
                <a:ext cx="6544448" cy="667859"/>
              </a:xfrm>
              <a:custGeom>
                <a:avLst/>
                <a:gdLst>
                  <a:gd name="connsiteX0" fmla="*/ 12700 w 6527800"/>
                  <a:gd name="connsiteY0" fmla="*/ 609600 h 711200"/>
                  <a:gd name="connsiteX1" fmla="*/ 12700 w 6527800"/>
                  <a:gd name="connsiteY1" fmla="*/ 482600 h 711200"/>
                  <a:gd name="connsiteX2" fmla="*/ 800100 w 6527800"/>
                  <a:gd name="connsiteY2" fmla="*/ 25400 h 711200"/>
                  <a:gd name="connsiteX3" fmla="*/ 1003300 w 6527800"/>
                  <a:gd name="connsiteY3" fmla="*/ 0 h 711200"/>
                  <a:gd name="connsiteX4" fmla="*/ 6515100 w 6527800"/>
                  <a:gd name="connsiteY4" fmla="*/ 0 h 711200"/>
                  <a:gd name="connsiteX5" fmla="*/ 6527800 w 6527800"/>
                  <a:gd name="connsiteY5" fmla="*/ 711200 h 711200"/>
                  <a:gd name="connsiteX6" fmla="*/ 0 w 6527800"/>
                  <a:gd name="connsiteY6" fmla="*/ 698500 h 711200"/>
                  <a:gd name="connsiteX7" fmla="*/ 12700 w 6527800"/>
                  <a:gd name="connsiteY7" fmla="*/ 609600 h 711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527800" h="711200">
                    <a:moveTo>
                      <a:pt x="12700" y="609600"/>
                    </a:moveTo>
                    <a:lnTo>
                      <a:pt x="12700" y="482600"/>
                    </a:lnTo>
                    <a:lnTo>
                      <a:pt x="800100" y="25400"/>
                    </a:lnTo>
                    <a:lnTo>
                      <a:pt x="1003300" y="0"/>
                    </a:lnTo>
                    <a:lnTo>
                      <a:pt x="6515100" y="0"/>
                    </a:lnTo>
                    <a:lnTo>
                      <a:pt x="6527800" y="711200"/>
                    </a:lnTo>
                    <a:lnTo>
                      <a:pt x="0" y="698500"/>
                    </a:lnTo>
                    <a:lnTo>
                      <a:pt x="12700" y="60960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F0302020204030204"/>
                  <a:ea typeface="+mn-ea"/>
                  <a:cs typeface="+mn-cs"/>
                </a:endParaRP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84993853-9E50-088D-6D86-3A46FA0D1210}"/>
                  </a:ext>
                </a:extLst>
              </p:cNvPr>
              <p:cNvSpPr/>
              <p:nvPr/>
            </p:nvSpPr>
            <p:spPr>
              <a:xfrm>
                <a:off x="-73736" y="7851629"/>
                <a:ext cx="12192000" cy="52360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 panose="020F03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3768025-A623-FE97-50B2-D8F6B0C2AD51}"/>
                </a:ext>
              </a:extLst>
            </p:cNvPr>
            <p:cNvGrpSpPr/>
            <p:nvPr/>
          </p:nvGrpSpPr>
          <p:grpSpPr>
            <a:xfrm>
              <a:off x="-90458" y="6103206"/>
              <a:ext cx="12339467" cy="624282"/>
              <a:chOff x="-90318" y="6069802"/>
              <a:chExt cx="12339467" cy="624282"/>
            </a:xfrm>
          </p:grpSpPr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98262A62-D850-E972-2B56-4DFFA36131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duotone>
                  <a:prstClr val="black"/>
                  <a:schemeClr val="tx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5793102" y="295184"/>
                <a:ext cx="605800" cy="12192000"/>
              </a:xfrm>
              <a:prstGeom prst="rect">
                <a:avLst/>
              </a:prstGeom>
            </p:spPr>
          </p:pic>
          <p:pic>
            <p:nvPicPr>
              <p:cNvPr id="30" name="Picture 29" descr="A black and grey letter b&#10;&#10;Description automatically generated">
                <a:extLst>
                  <a:ext uri="{FF2B5EF4-FFF2-40B4-BE49-F238E27FC236}">
                    <a16:creationId xmlns:a16="http://schemas.microsoft.com/office/drawing/2014/main" id="{45AF7BCB-D944-0423-4BFA-2F1133AF11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745882" y="6358394"/>
                <a:ext cx="2019395" cy="254666"/>
              </a:xfrm>
              <a:prstGeom prst="rect">
                <a:avLst/>
              </a:prstGeom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C595865B-DC3F-1E37-663D-E312F61BF7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5776516" y="202968"/>
                <a:ext cx="605800" cy="12339467"/>
              </a:xfrm>
              <a:prstGeom prst="rect">
                <a:avLst/>
              </a:prstGeom>
            </p:spPr>
          </p:pic>
        </p:grpSp>
      </p:grp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9AF03A1-1DDD-15CB-2189-CCEB164525CE}"/>
              </a:ext>
            </a:extLst>
          </p:cNvPr>
          <p:cNvSpPr txBox="1">
            <a:spLocks/>
          </p:cNvSpPr>
          <p:nvPr/>
        </p:nvSpPr>
        <p:spPr>
          <a:xfrm>
            <a:off x="2552285" y="1381185"/>
            <a:ext cx="4474987" cy="82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72000" tIns="72000" rIns="72000" bIns="72000" anchor="ctr">
            <a:normAutofit/>
          </a:bodyPr>
          <a:lstStyle>
            <a:lvl1pPr marL="14400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11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1pPr>
            <a:lvl2pPr marL="28800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2pPr>
            <a:lvl3pPr marL="39600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3pPr>
            <a:lvl4pPr marL="48600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Pct val="90000"/>
              <a:buFont typeface="Arial" panose="020B0604020202020204" pitchFamily="34" charset="0"/>
              <a:buChar char="•"/>
              <a:defRPr lang="en-US" sz="1100" kern="1200" noProof="0" dirty="0">
                <a:solidFill>
                  <a:schemeClr val="tx1"/>
                </a:solidFill>
                <a:latin typeface="+mj-lt"/>
                <a:ea typeface="ＭＳ Ｐゴシック" pitchFamily="-65" charset="-128"/>
                <a:cs typeface="Arial" pitchFamily="34" charset="0"/>
              </a:defRPr>
            </a:lvl4pPr>
            <a:lvl5pPr marL="828000" indent="-1080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lang="nn-NO" sz="700" kern="12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Roboxi scans the airside for FOD</a:t>
            </a:r>
            <a:r>
              <a:rPr kumimoji="0" lang="en-US" sz="1050" b="0" i="0" u="none" strike="noStrike" kern="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 </a:t>
            </a: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to enable superior FOD detection and removal combined with reduced time spent on the runway and aprons for personnel. 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7A958356-C50C-2569-6F7E-ABECAE0DB319}"/>
              </a:ext>
            </a:extLst>
          </p:cNvPr>
          <p:cNvSpPr txBox="1">
            <a:spLocks/>
          </p:cNvSpPr>
          <p:nvPr/>
        </p:nvSpPr>
        <p:spPr>
          <a:xfrm>
            <a:off x="2552285" y="2326730"/>
            <a:ext cx="4474987" cy="82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72000" tIns="72000" rIns="72000" bIns="72000" anchor="ctr">
            <a:normAutofit/>
          </a:bodyPr>
          <a:lstStyle>
            <a:lvl1pPr marL="144000" marR="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 lang="en-US" sz="11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marR="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–"/>
              <a:tabLst/>
              <a:defRPr lang="en-US" sz="10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marR="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 lang="en-US" sz="9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marR="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90000"/>
              <a:buFont typeface="Courier New" panose="02070309020205020404" pitchFamily="49" charset="0"/>
              <a:buChar char="o"/>
              <a:tabLst/>
              <a:defRPr lang="en-US" sz="8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marR="0" indent="-1080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Char char="»"/>
              <a:tabLst/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Roboxi uses computer vision to measure the quality of the runway surface to enable mitigating actions like predictive maintenance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B20CE360-0860-099F-7534-CBC949362A4A}"/>
              </a:ext>
            </a:extLst>
          </p:cNvPr>
          <p:cNvSpPr txBox="1">
            <a:spLocks/>
          </p:cNvSpPr>
          <p:nvPr/>
        </p:nvSpPr>
        <p:spPr>
          <a:xfrm>
            <a:off x="2552285" y="3272275"/>
            <a:ext cx="4474987" cy="82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72000" tIns="72000" rIns="72000" bIns="72000" anchor="ctr">
            <a:noAutofit/>
          </a:bodyPr>
          <a:lstStyle>
            <a:lvl1pPr marL="144000" marR="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 lang="en-US" sz="11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marR="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–"/>
              <a:tabLst/>
              <a:defRPr lang="en-US" sz="10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marR="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 lang="en-US" sz="9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marR="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90000"/>
              <a:buFont typeface="Courier New" panose="02070309020205020404" pitchFamily="49" charset="0"/>
              <a:buChar char="o"/>
              <a:tabLst/>
              <a:defRPr lang="en-US" sz="8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marR="0" indent="-1080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Char char="»"/>
              <a:tabLst/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Roboxi detects birds through computer vision before deploying customizable technology, such as raptor-sound as deterrents</a:t>
            </a:r>
          </a:p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The autonomous system will continuously scan for birds to get accurate data on strategy effectiveness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9AEAF1CE-233C-0897-FCD0-52BCE866947C}"/>
              </a:ext>
            </a:extLst>
          </p:cNvPr>
          <p:cNvSpPr txBox="1">
            <a:spLocks/>
          </p:cNvSpPr>
          <p:nvPr/>
        </p:nvSpPr>
        <p:spPr>
          <a:xfrm>
            <a:off x="2552285" y="4217820"/>
            <a:ext cx="4474987" cy="82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72000" tIns="72000" rIns="72000" bIns="72000" anchor="ctr">
            <a:normAutofit/>
          </a:bodyPr>
          <a:lstStyle>
            <a:lvl1pPr marL="144000" marR="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 lang="en-US" sz="11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marR="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–"/>
              <a:tabLst/>
              <a:defRPr lang="en-US" sz="10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marR="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 lang="en-US" sz="9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marR="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90000"/>
              <a:buFont typeface="Courier New" panose="02070309020205020404" pitchFamily="49" charset="0"/>
              <a:buChar char="o"/>
              <a:tabLst/>
              <a:defRPr lang="en-US" sz="8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marR="0" indent="-1080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Char char="»"/>
              <a:tabLst/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Roboxi uses computer vision to detect broken lights at specified locations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B987F82-AAF2-7451-0C5E-F018C0E3729B}"/>
              </a:ext>
            </a:extLst>
          </p:cNvPr>
          <p:cNvSpPr/>
          <p:nvPr/>
        </p:nvSpPr>
        <p:spPr bwMode="hidden">
          <a:xfrm>
            <a:off x="7057008" y="5111947"/>
            <a:ext cx="5061870" cy="1148101"/>
          </a:xfrm>
          <a:prstGeom prst="rect">
            <a:avLst/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Roboxi integrates high-end and effective technology to solve critical industry challenges</a:t>
            </a:r>
            <a:endParaRPr kumimoji="0" lang="nb-NO" sz="1800" b="0" i="1" u="none" strike="noStrike" kern="1200" cap="none" spc="0" normalizeH="0" baseline="0" noProof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6B6BDE-90ED-5C24-C600-2F8921D881FF}"/>
              </a:ext>
            </a:extLst>
          </p:cNvPr>
          <p:cNvSpPr/>
          <p:nvPr/>
        </p:nvSpPr>
        <p:spPr bwMode="hidden">
          <a:xfrm>
            <a:off x="1023487" y="1381185"/>
            <a:ext cx="1416078" cy="828000"/>
          </a:xfrm>
          <a:prstGeom prst="rect">
            <a:avLst/>
          </a:prstGeom>
          <a:solidFill>
            <a:srgbClr val="F2D545">
              <a:alpha val="45000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9F2126-DAC6-FB91-B6EF-8B78BB4411EC}"/>
              </a:ext>
            </a:extLst>
          </p:cNvPr>
          <p:cNvSpPr txBox="1"/>
          <p:nvPr/>
        </p:nvSpPr>
        <p:spPr>
          <a:xfrm>
            <a:off x="1457584" y="1428879"/>
            <a:ext cx="908861" cy="73261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Detect, remove and report FOD</a:t>
            </a:r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F3C1E8-506E-0C35-1AFA-DD4199F7877E}"/>
              </a:ext>
            </a:extLst>
          </p:cNvPr>
          <p:cNvSpPr/>
          <p:nvPr/>
        </p:nvSpPr>
        <p:spPr bwMode="hidden">
          <a:xfrm>
            <a:off x="672848" y="1427956"/>
            <a:ext cx="734459" cy="734459"/>
          </a:xfrm>
          <a:prstGeom prst="ellipse">
            <a:avLst/>
          </a:prstGeom>
          <a:solidFill>
            <a:srgbClr val="394449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3927E5E-EAB9-B32B-99B4-706F7911C2E1}"/>
              </a:ext>
            </a:extLst>
          </p:cNvPr>
          <p:cNvSpPr/>
          <p:nvPr/>
        </p:nvSpPr>
        <p:spPr bwMode="hidden">
          <a:xfrm>
            <a:off x="1023487" y="4217820"/>
            <a:ext cx="1416078" cy="828000"/>
          </a:xfrm>
          <a:prstGeom prst="rect">
            <a:avLst/>
          </a:prstGeom>
          <a:solidFill>
            <a:srgbClr val="F2D545">
              <a:alpha val="45000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2ADDFF6-4BEE-2961-5D3F-DB9918D8F062}"/>
              </a:ext>
            </a:extLst>
          </p:cNvPr>
          <p:cNvSpPr txBox="1"/>
          <p:nvPr/>
        </p:nvSpPr>
        <p:spPr>
          <a:xfrm>
            <a:off x="1457584" y="4265514"/>
            <a:ext cx="908861" cy="73261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Runway lights</a:t>
            </a:r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D23A2B4-4296-4D22-C9A3-ED11F0AE90C6}"/>
              </a:ext>
            </a:extLst>
          </p:cNvPr>
          <p:cNvSpPr/>
          <p:nvPr/>
        </p:nvSpPr>
        <p:spPr bwMode="hidden">
          <a:xfrm>
            <a:off x="672845" y="4264591"/>
            <a:ext cx="734459" cy="734459"/>
          </a:xfrm>
          <a:prstGeom prst="ellipse">
            <a:avLst/>
          </a:prstGeom>
          <a:solidFill>
            <a:srgbClr val="394449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FCEDA49A-721E-1CD9-0DDF-59849D17EB55}"/>
              </a:ext>
            </a:extLst>
          </p:cNvPr>
          <p:cNvPicPr>
            <a:picLocks noChangeAspect="1"/>
          </p:cNvPicPr>
          <p:nvPr/>
        </p:nvPicPr>
        <p:blipFill>
          <a:blip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7531" y="4432548"/>
            <a:ext cx="398544" cy="3985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B6D18C6-7C5B-4606-91D3-515207BB8D40}"/>
              </a:ext>
            </a:extLst>
          </p:cNvPr>
          <p:cNvSpPr/>
          <p:nvPr/>
        </p:nvSpPr>
        <p:spPr bwMode="hidden">
          <a:xfrm>
            <a:off x="1023487" y="3272275"/>
            <a:ext cx="1416078" cy="828000"/>
          </a:xfrm>
          <a:prstGeom prst="rect">
            <a:avLst/>
          </a:prstGeom>
          <a:solidFill>
            <a:srgbClr val="F2D545">
              <a:alpha val="45000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D6E16D-3E11-DB53-4084-82BD6FCC738F}"/>
              </a:ext>
            </a:extLst>
          </p:cNvPr>
          <p:cNvSpPr txBox="1"/>
          <p:nvPr/>
        </p:nvSpPr>
        <p:spPr>
          <a:xfrm>
            <a:off x="1457584" y="3319969"/>
            <a:ext cx="908861" cy="73261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Bird control</a:t>
            </a:r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5A741D84-EE53-C258-FBE0-3A83CA9228B9}"/>
              </a:ext>
            </a:extLst>
          </p:cNvPr>
          <p:cNvSpPr/>
          <p:nvPr/>
        </p:nvSpPr>
        <p:spPr bwMode="hidden">
          <a:xfrm>
            <a:off x="672846" y="3319046"/>
            <a:ext cx="734459" cy="734459"/>
          </a:xfrm>
          <a:prstGeom prst="ellipse">
            <a:avLst/>
          </a:prstGeom>
          <a:solidFill>
            <a:srgbClr val="394449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4D9D5E1-0AA0-C4EB-B8EB-C28C687CD95A}"/>
              </a:ext>
            </a:extLst>
          </p:cNvPr>
          <p:cNvSpPr/>
          <p:nvPr/>
        </p:nvSpPr>
        <p:spPr bwMode="hidden">
          <a:xfrm>
            <a:off x="1023487" y="2326730"/>
            <a:ext cx="1416078" cy="828000"/>
          </a:xfrm>
          <a:prstGeom prst="rect">
            <a:avLst/>
          </a:prstGeom>
          <a:solidFill>
            <a:srgbClr val="F2D545">
              <a:alpha val="45000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4AEAD71-5ACB-EB97-A5B8-1CEC268B4D01}"/>
              </a:ext>
            </a:extLst>
          </p:cNvPr>
          <p:cNvSpPr txBox="1"/>
          <p:nvPr/>
        </p:nvSpPr>
        <p:spPr>
          <a:xfrm>
            <a:off x="1457584" y="2374424"/>
            <a:ext cx="908861" cy="73261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Inspect runway condition and defects</a:t>
            </a:r>
            <a:endParaRPr kumimoji="0" lang="en-GB" sz="1100" b="1" i="0" u="none" strike="noStrike" kern="1200" cap="none" spc="0" normalizeH="0" baseline="30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0C00864-BA79-E164-7335-4948ADC87651}"/>
              </a:ext>
            </a:extLst>
          </p:cNvPr>
          <p:cNvSpPr/>
          <p:nvPr/>
        </p:nvSpPr>
        <p:spPr bwMode="hidden">
          <a:xfrm>
            <a:off x="672847" y="2373501"/>
            <a:ext cx="734459" cy="734459"/>
          </a:xfrm>
          <a:prstGeom prst="ellipse">
            <a:avLst/>
          </a:prstGeom>
          <a:solidFill>
            <a:srgbClr val="394449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pic>
        <p:nvPicPr>
          <p:cNvPr id="38" name="Graphic 37">
            <a:extLst>
              <a:ext uri="{FF2B5EF4-FFF2-40B4-BE49-F238E27FC236}">
                <a16:creationId xmlns:a16="http://schemas.microsoft.com/office/drawing/2014/main" id="{CA5C685A-939F-A5F0-3D6F-1545D19CB42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44888" y="1598393"/>
            <a:ext cx="590378" cy="393585"/>
          </a:xfrm>
          <a:prstGeom prst="rect">
            <a:avLst/>
          </a:prstGeom>
        </p:spPr>
      </p:pic>
      <p:sp>
        <p:nvSpPr>
          <p:cNvPr id="39" name="Content Placeholder 3">
            <a:extLst>
              <a:ext uri="{FF2B5EF4-FFF2-40B4-BE49-F238E27FC236}">
                <a16:creationId xmlns:a16="http://schemas.microsoft.com/office/drawing/2014/main" id="{6F8DA4A9-0545-F2E9-87BE-76778F7D45C0}"/>
              </a:ext>
            </a:extLst>
          </p:cNvPr>
          <p:cNvSpPr txBox="1">
            <a:spLocks/>
          </p:cNvSpPr>
          <p:nvPr/>
        </p:nvSpPr>
        <p:spPr>
          <a:xfrm>
            <a:off x="2552285" y="5163365"/>
            <a:ext cx="4474987" cy="82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72000" tIns="72000" rIns="72000" bIns="72000" anchor="ctr">
            <a:normAutofit/>
          </a:bodyPr>
          <a:lstStyle>
            <a:lvl1pPr marL="144000" marR="0" indent="-144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 lang="en-US" sz="11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1pPr>
            <a:lvl2pPr marL="288000" marR="0" indent="-126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–"/>
              <a:tabLst/>
              <a:defRPr lang="en-US" sz="10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2pPr>
            <a:lvl3pPr marL="396000" marR="0" indent="-108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 lang="en-US" sz="9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3pPr>
            <a:lvl4pPr marL="486000" marR="0" indent="-9000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Pct val="90000"/>
              <a:buFont typeface="Courier New" panose="02070309020205020404" pitchFamily="49" charset="0"/>
              <a:buChar char="o"/>
              <a:tabLst/>
              <a:defRPr lang="en-US" sz="800" noProof="0" dirty="0" smtClean="0">
                <a:solidFill>
                  <a:schemeClr val="tx1"/>
                </a:solidFill>
                <a:latin typeface="Century Gothic" panose="020B0502020202020204" pitchFamily="34" charset="0"/>
                <a:ea typeface="ＭＳ Ｐゴシック" pitchFamily="-65" charset="-128"/>
                <a:cs typeface="Arial" pitchFamily="34" charset="0"/>
              </a:defRPr>
            </a:lvl4pPr>
            <a:lvl5pPr marL="828000" marR="0" indent="-1080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Char char="»"/>
              <a:tabLst/>
              <a:defRPr lang="nn-NO" sz="700" dirty="0">
                <a:solidFill>
                  <a:srgbClr val="000000"/>
                </a:solidFill>
                <a:latin typeface="Calibri" panose="020F0502020204030204" pitchFamily="34" charset="0"/>
                <a:ea typeface="ＭＳ Ｐゴシック" pitchFamily="-65" charset="-128"/>
                <a:cs typeface="Arial" pitchFamily="34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 marL="144000" marR="0" lvl="0" indent="-14400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Tx/>
              <a:buSzPct val="11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0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Roboxi performs autonomous patrols, scanning the perimeter for breaches or vulnerabilities and detecting any faults in airport fences.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7ACAFC4-5E1D-4D33-9ED2-26E07BCBD267}"/>
              </a:ext>
            </a:extLst>
          </p:cNvPr>
          <p:cNvSpPr/>
          <p:nvPr/>
        </p:nvSpPr>
        <p:spPr bwMode="hidden">
          <a:xfrm>
            <a:off x="1023487" y="5163365"/>
            <a:ext cx="1416078" cy="828000"/>
          </a:xfrm>
          <a:prstGeom prst="rect">
            <a:avLst/>
          </a:prstGeom>
          <a:solidFill>
            <a:srgbClr val="F2D545">
              <a:alpha val="45000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ACAE92D-4D25-9CC9-CD97-5A9B20DAE7FC}"/>
              </a:ext>
            </a:extLst>
          </p:cNvPr>
          <p:cNvSpPr txBox="1"/>
          <p:nvPr/>
        </p:nvSpPr>
        <p:spPr>
          <a:xfrm>
            <a:off x="1457584" y="5211059"/>
            <a:ext cx="908861" cy="73261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itchFamily="34" charset="0"/>
              </a:rPr>
              <a:t>Perimeter control</a:t>
            </a:r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itchFamily="34" charset="0"/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594D62C0-AE36-CB16-2CDF-6668A1B88AE6}"/>
              </a:ext>
            </a:extLst>
          </p:cNvPr>
          <p:cNvSpPr/>
          <p:nvPr/>
        </p:nvSpPr>
        <p:spPr bwMode="hidden">
          <a:xfrm>
            <a:off x="672845" y="5210136"/>
            <a:ext cx="734459" cy="734459"/>
          </a:xfrm>
          <a:prstGeom prst="ellipse">
            <a:avLst/>
          </a:prstGeom>
          <a:solidFill>
            <a:srgbClr val="394449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nb-NO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cxnSp>
        <p:nvCxnSpPr>
          <p:cNvPr id="43" name="Straight Connector 6">
            <a:extLst>
              <a:ext uri="{FF2B5EF4-FFF2-40B4-BE49-F238E27FC236}">
                <a16:creationId xmlns:a16="http://schemas.microsoft.com/office/drawing/2014/main" id="{9EBBAC79-8596-8B94-A0B9-91299F458EB9}"/>
              </a:ext>
            </a:extLst>
          </p:cNvPr>
          <p:cNvCxnSpPr>
            <a:cxnSpLocks/>
          </p:cNvCxnSpPr>
          <p:nvPr/>
        </p:nvCxnSpPr>
        <p:spPr bwMode="auto">
          <a:xfrm>
            <a:off x="672845" y="1238390"/>
            <a:ext cx="11573979" cy="0"/>
          </a:xfrm>
          <a:prstGeom prst="line">
            <a:avLst/>
          </a:prstGeom>
          <a:gradFill rotWithShape="1">
            <a:gsLst>
              <a:gs pos="0">
                <a:srgbClr val="ACC0C6"/>
              </a:gs>
              <a:gs pos="100000">
                <a:schemeClr val="hlink"/>
              </a:gs>
            </a:gsLst>
            <a:lin ang="5400000" scaled="1"/>
          </a:gradFill>
          <a:ln w="19050" cap="flat" cmpd="sng" algn="ctr">
            <a:solidFill>
              <a:srgbClr val="F2D545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EA33C8A2-D5E1-A6D2-AE71-C0A5F48F9C11}"/>
              </a:ext>
            </a:extLst>
          </p:cNvPr>
          <p:cNvSpPr txBox="1"/>
          <p:nvPr/>
        </p:nvSpPr>
        <p:spPr>
          <a:xfrm>
            <a:off x="7125489" y="1058096"/>
            <a:ext cx="4886238" cy="1148101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90000"/>
                    <a:lumOff val="1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 Light" panose="00000400000000000000" pitchFamily="2" charset="0"/>
              </a:rPr>
              <a:t>Roboxi couples proven hardware solutions with autonomous driving and machine learning to offer new attractive solutions to the market</a:t>
            </a:r>
            <a:endParaRPr kumimoji="0" lang="en-US" sz="1200" b="1" i="1" u="none" strike="noStrike" kern="1200" cap="none" spc="0" normalizeH="0" baseline="0" noProof="0">
              <a:ln>
                <a:noFill/>
              </a:ln>
              <a:solidFill>
                <a:prstClr val="black">
                  <a:lumMod val="90000"/>
                  <a:lumOff val="10000"/>
                </a:prstClr>
              </a:solidFill>
              <a:effectLst/>
              <a:highlight>
                <a:srgbClr val="FFFF00"/>
              </a:highlight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Poppins Light" panose="00000400000000000000" pitchFamily="2" charset="0"/>
            </a:endParaRPr>
          </a:p>
        </p:txBody>
      </p:sp>
      <p:pic>
        <p:nvPicPr>
          <p:cNvPr id="45" name="Graphic 44">
            <a:extLst>
              <a:ext uri="{FF2B5EF4-FFF2-40B4-BE49-F238E27FC236}">
                <a16:creationId xmlns:a16="http://schemas.microsoft.com/office/drawing/2014/main" id="{DD7B91C3-46B7-4231-7A92-38A18152A67D}"/>
              </a:ext>
            </a:extLst>
          </p:cNvPr>
          <p:cNvPicPr>
            <a:picLocks noChangeAspect="1"/>
          </p:cNvPicPr>
          <p:nvPr/>
        </p:nvPicPr>
        <p:blipFill>
          <a:blip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2473" y="3523159"/>
            <a:ext cx="415205" cy="326233"/>
          </a:xfrm>
          <a:prstGeom prst="rect">
            <a:avLst/>
          </a:prstGeom>
        </p:spPr>
      </p:pic>
      <p:pic>
        <p:nvPicPr>
          <p:cNvPr id="46" name="Graphic 45">
            <a:extLst>
              <a:ext uri="{FF2B5EF4-FFF2-40B4-BE49-F238E27FC236}">
                <a16:creationId xmlns:a16="http://schemas.microsoft.com/office/drawing/2014/main" id="{F97D0339-EF70-B857-6C77-BB2FDB74B929}"/>
              </a:ext>
            </a:extLst>
          </p:cNvPr>
          <p:cNvPicPr>
            <a:picLocks noChangeAspect="1"/>
          </p:cNvPicPr>
          <p:nvPr/>
        </p:nvPicPr>
        <p:blipFill>
          <a:blip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flipH="1">
            <a:off x="858579" y="2525958"/>
            <a:ext cx="362994" cy="429545"/>
          </a:xfrm>
          <a:prstGeom prst="rect">
            <a:avLst/>
          </a:prstGeom>
        </p:spPr>
      </p:pic>
      <p:pic>
        <p:nvPicPr>
          <p:cNvPr id="48" name="Graphic 47" descr="Security camera with solid fill">
            <a:extLst>
              <a:ext uri="{FF2B5EF4-FFF2-40B4-BE49-F238E27FC236}">
                <a16:creationId xmlns:a16="http://schemas.microsoft.com/office/drawing/2014/main" id="{ED897955-6074-5FF5-71E6-157F0F654E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57531" y="5335337"/>
            <a:ext cx="477344" cy="477344"/>
          </a:xfrm>
          <a:prstGeom prst="rect">
            <a:avLst/>
          </a:prstGeom>
        </p:spPr>
      </p:pic>
      <p:pic>
        <p:nvPicPr>
          <p:cNvPr id="54" name="Rullebanen00028686">
            <a:hlinkClick r:id="" action="ppaction://media"/>
            <a:extLst>
              <a:ext uri="{FF2B5EF4-FFF2-40B4-BE49-F238E27FC236}">
                <a16:creationId xmlns:a16="http://schemas.microsoft.com/office/drawing/2014/main" id="{869193E3-152E-F902-2DD8-7BF8E7EAF2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10219" t="412" r="7593" b="-412"/>
          <a:stretch>
            <a:fillRect/>
          </a:stretch>
        </p:blipFill>
        <p:spPr>
          <a:xfrm>
            <a:off x="7218381" y="1919039"/>
            <a:ext cx="4965633" cy="3398475"/>
          </a:xfrm>
          <a:prstGeom prst="rect">
            <a:avLst/>
          </a:prstGeom>
        </p:spPr>
      </p:pic>
      <p:sp>
        <p:nvSpPr>
          <p:cNvPr id="4" name="Content Placeholder 20">
            <a:extLst>
              <a:ext uri="{FF2B5EF4-FFF2-40B4-BE49-F238E27FC236}">
                <a16:creationId xmlns:a16="http://schemas.microsoft.com/office/drawing/2014/main" id="{9D1B9678-8912-3D8E-6609-C709AF97413C}"/>
              </a:ext>
            </a:extLst>
          </p:cNvPr>
          <p:cNvSpPr txBox="1">
            <a:spLocks/>
          </p:cNvSpPr>
          <p:nvPr/>
        </p:nvSpPr>
        <p:spPr>
          <a:xfrm>
            <a:off x="73122" y="6232678"/>
            <a:ext cx="7431821" cy="328637"/>
          </a:xfrm>
          <a:prstGeom prst="rect">
            <a:avLst/>
          </a:prstGeom>
        </p:spPr>
        <p:txBody>
          <a:bodyPr lIns="36000" tIns="18000" rIns="36000" bIns="1800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Other Taylor-Made use-cases such as photometric capabilities available upon request</a:t>
            </a:r>
            <a:endParaRPr kumimoji="0" lang="nb-NO" sz="12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2B416DA-290A-9C0E-2E62-35F8AB905F03}"/>
              </a:ext>
            </a:extLst>
          </p:cNvPr>
          <p:cNvSpPr/>
          <p:nvPr/>
        </p:nvSpPr>
        <p:spPr bwMode="hidden">
          <a:xfrm>
            <a:off x="672844" y="767463"/>
            <a:ext cx="8224411" cy="574051"/>
          </a:xfrm>
          <a:prstGeom prst="rect">
            <a:avLst/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Increased efficiency, capacity and safety through robotics solutions</a:t>
            </a:r>
          </a:p>
        </p:txBody>
      </p:sp>
    </p:spTree>
    <p:extLst>
      <p:ext uri="{BB962C8B-B14F-4D97-AF65-F5344CB8AC3E}">
        <p14:creationId xmlns:p14="http://schemas.microsoft.com/office/powerpoint/2010/main" val="263704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99255-A849-A103-9B3B-8995D0D6D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Picture 148" descr="A plane on a trailer&#10;&#10;AI-generated content may be incorrect.">
            <a:extLst>
              <a:ext uri="{FF2B5EF4-FFF2-40B4-BE49-F238E27FC236}">
                <a16:creationId xmlns:a16="http://schemas.microsoft.com/office/drawing/2014/main" id="{95F370CB-D1B6-E9A3-FD20-05D527C84F8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7705"/>
          <a:stretch>
            <a:fillRect/>
          </a:stretch>
        </p:blipFill>
        <p:spPr>
          <a:xfrm>
            <a:off x="4419" y="0"/>
            <a:ext cx="2900628" cy="6858000"/>
          </a:xfrm>
          <a:prstGeom prst="rect">
            <a:avLst/>
          </a:prstGeom>
          <a:gradFill>
            <a:gsLst>
              <a:gs pos="0">
                <a:srgbClr val="7F7F7F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rgbClr val="F2D545"/>
              </a:gs>
            </a:gsLst>
            <a:lin ang="0" scaled="0"/>
          </a:gradFill>
        </p:spPr>
      </p:pic>
      <p:sp>
        <p:nvSpPr>
          <p:cNvPr id="150" name="Rectangle 149">
            <a:extLst>
              <a:ext uri="{FF2B5EF4-FFF2-40B4-BE49-F238E27FC236}">
                <a16:creationId xmlns:a16="http://schemas.microsoft.com/office/drawing/2014/main" id="{CA967492-AE78-DE2D-A817-7C14E6C322AA}"/>
              </a:ext>
            </a:extLst>
          </p:cNvPr>
          <p:cNvSpPr/>
          <p:nvPr/>
        </p:nvSpPr>
        <p:spPr>
          <a:xfrm>
            <a:off x="-10067" y="0"/>
            <a:ext cx="3000860" cy="6858000"/>
          </a:xfrm>
          <a:prstGeom prst="rect">
            <a:avLst/>
          </a:prstGeom>
          <a:gradFill>
            <a:gsLst>
              <a:gs pos="20000">
                <a:schemeClr val="bg1">
                  <a:alpha val="62000"/>
                </a:schemeClr>
              </a:gs>
              <a:gs pos="86000">
                <a:schemeClr val="bg1"/>
              </a:gs>
            </a:gsLst>
            <a:lin ang="54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ED8910-4A1E-27A6-855D-6EB100CB04CA}"/>
              </a:ext>
            </a:extLst>
          </p:cNvPr>
          <p:cNvGrpSpPr/>
          <p:nvPr/>
        </p:nvGrpSpPr>
        <p:grpSpPr>
          <a:xfrm>
            <a:off x="-90318" y="6069802"/>
            <a:ext cx="12339467" cy="624282"/>
            <a:chOff x="-90318" y="6069802"/>
            <a:chExt cx="12339467" cy="62428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9A8B8D0-6C06-5210-D9F5-D821A654375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93102" y="295184"/>
              <a:ext cx="605800" cy="12192000"/>
            </a:xfrm>
            <a:prstGeom prst="rect">
              <a:avLst/>
            </a:prstGeom>
          </p:spPr>
        </p:pic>
        <p:pic>
          <p:nvPicPr>
            <p:cNvPr id="15" name="Picture 14" descr="A black and grey letter b&#10;&#10;Description automatically generated">
              <a:extLst>
                <a:ext uri="{FF2B5EF4-FFF2-40B4-BE49-F238E27FC236}">
                  <a16:creationId xmlns:a16="http://schemas.microsoft.com/office/drawing/2014/main" id="{93B56779-E16E-C47F-3584-777B28362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745882" y="6358394"/>
              <a:ext cx="2019395" cy="25466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DD78735-64E0-D6D5-3B98-C4AD83D4E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76516" y="202968"/>
              <a:ext cx="605800" cy="12339467"/>
            </a:xfrm>
            <a:prstGeom prst="rect">
              <a:avLst/>
            </a:prstGeom>
          </p:spPr>
        </p:pic>
      </p:grpSp>
      <p:sp>
        <p:nvSpPr>
          <p:cNvPr id="5" name="Content Placeholder 20">
            <a:extLst>
              <a:ext uri="{FF2B5EF4-FFF2-40B4-BE49-F238E27FC236}">
                <a16:creationId xmlns:a16="http://schemas.microsoft.com/office/drawing/2014/main" id="{9147D9AD-49F2-8E5E-9359-1FEDD80199DB}"/>
              </a:ext>
            </a:extLst>
          </p:cNvPr>
          <p:cNvSpPr txBox="1">
            <a:spLocks/>
          </p:cNvSpPr>
          <p:nvPr/>
        </p:nvSpPr>
        <p:spPr>
          <a:xfrm>
            <a:off x="5062022" y="806923"/>
            <a:ext cx="7431821" cy="328637"/>
          </a:xfrm>
          <a:prstGeom prst="rect">
            <a:avLst/>
          </a:prstGeom>
        </p:spPr>
        <p:txBody>
          <a:bodyPr lIns="36000" tIns="18000" rIns="36000" bIns="1800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A leading airport’s airside technology provider</a:t>
            </a:r>
            <a:endParaRPr kumimoji="0" lang="en-GB" sz="4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cxnSp>
        <p:nvCxnSpPr>
          <p:cNvPr id="43" name="Straight Connector 6">
            <a:extLst>
              <a:ext uri="{FF2B5EF4-FFF2-40B4-BE49-F238E27FC236}">
                <a16:creationId xmlns:a16="http://schemas.microsoft.com/office/drawing/2014/main" id="{9EBBAC79-8596-8B94-A0B9-91299F458EB9}"/>
              </a:ext>
            </a:extLst>
          </p:cNvPr>
          <p:cNvCxnSpPr>
            <a:cxnSpLocks/>
          </p:cNvCxnSpPr>
          <p:nvPr/>
        </p:nvCxnSpPr>
        <p:spPr bwMode="auto">
          <a:xfrm>
            <a:off x="672845" y="1238390"/>
            <a:ext cx="11573979" cy="0"/>
          </a:xfrm>
          <a:prstGeom prst="line">
            <a:avLst/>
          </a:prstGeom>
          <a:gradFill rotWithShape="1">
            <a:gsLst>
              <a:gs pos="0">
                <a:srgbClr val="ACC0C6"/>
              </a:gs>
              <a:gs pos="100000">
                <a:schemeClr val="hlink"/>
              </a:gs>
            </a:gsLst>
            <a:lin ang="5400000" scaled="1"/>
          </a:gradFill>
          <a:ln w="19050" cap="flat" cmpd="sng" algn="ctr">
            <a:solidFill>
              <a:srgbClr val="F2D545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53" name="Picture 52" descr="A black and grey letter b&#10;&#10;Description automatically generated">
            <a:extLst>
              <a:ext uri="{FF2B5EF4-FFF2-40B4-BE49-F238E27FC236}">
                <a16:creationId xmlns:a16="http://schemas.microsoft.com/office/drawing/2014/main" id="{9F45F0EF-E533-A184-5F77-E31FBC21F5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216" y="530003"/>
            <a:ext cx="4133701" cy="521301"/>
          </a:xfrm>
          <a:prstGeom prst="rect">
            <a:avLst/>
          </a:prstGeom>
        </p:spPr>
      </p:pic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AE9464E3-4FE4-9F04-2CBC-DED2B982F880}"/>
              </a:ext>
            </a:extLst>
          </p:cNvPr>
          <p:cNvCxnSpPr/>
          <p:nvPr/>
        </p:nvCxnSpPr>
        <p:spPr bwMode="auto">
          <a:xfrm>
            <a:off x="3215123" y="5167487"/>
            <a:ext cx="5566354" cy="0"/>
          </a:xfrm>
          <a:prstGeom prst="line">
            <a:avLst/>
          </a:prstGeom>
          <a:gradFill rotWithShape="1">
            <a:gsLst>
              <a:gs pos="0">
                <a:srgbClr val="ACC0C6"/>
              </a:gs>
              <a:gs pos="100000">
                <a:schemeClr val="hlink"/>
              </a:gs>
            </a:gsLst>
            <a:lin ang="5400000" scaled="1"/>
          </a:gradFill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09" name="Picture 108">
            <a:extLst>
              <a:ext uri="{FF2B5EF4-FFF2-40B4-BE49-F238E27FC236}">
                <a16:creationId xmlns:a16="http://schemas.microsoft.com/office/drawing/2014/main" id="{53A5B0D1-2070-B1F9-81EA-4D5A3D5F98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9828">
            <a:off x="9997389" y="2111498"/>
            <a:ext cx="1768571" cy="2972884"/>
          </a:xfrm>
          <a:prstGeom prst="rect">
            <a:avLst/>
          </a:prstGeom>
        </p:spPr>
      </p:pic>
      <p:pic>
        <p:nvPicPr>
          <p:cNvPr id="110" name="Graphic 109" descr="Marker with solid fill">
            <a:extLst>
              <a:ext uri="{FF2B5EF4-FFF2-40B4-BE49-F238E27FC236}">
                <a16:creationId xmlns:a16="http://schemas.microsoft.com/office/drawing/2014/main" id="{FDD4D787-2C2A-5847-558C-D56F3133CF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63537" y="4444735"/>
            <a:ext cx="491039" cy="491039"/>
          </a:xfrm>
          <a:prstGeom prst="rect">
            <a:avLst/>
          </a:prstGeom>
        </p:spPr>
      </p:pic>
      <p:sp>
        <p:nvSpPr>
          <p:cNvPr id="111" name="TextBox 110">
            <a:extLst>
              <a:ext uri="{FF2B5EF4-FFF2-40B4-BE49-F238E27FC236}">
                <a16:creationId xmlns:a16="http://schemas.microsoft.com/office/drawing/2014/main" id="{6E98DAEB-6CF3-9569-C5E1-EA18ADCF7B9E}"/>
              </a:ext>
            </a:extLst>
          </p:cNvPr>
          <p:cNvSpPr txBox="1"/>
          <p:nvPr/>
        </p:nvSpPr>
        <p:spPr>
          <a:xfrm>
            <a:off x="8022686" y="4595251"/>
            <a:ext cx="1643973" cy="259573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Headquartered in Stavanger</a:t>
            </a:r>
          </a:p>
        </p:txBody>
      </p: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74BDFC1D-4569-5C39-D14A-0FEBB1B2FF46}"/>
              </a:ext>
            </a:extLst>
          </p:cNvPr>
          <p:cNvCxnSpPr>
            <a:cxnSpLocks/>
          </p:cNvCxnSpPr>
          <p:nvPr/>
        </p:nvCxnSpPr>
        <p:spPr bwMode="auto">
          <a:xfrm>
            <a:off x="8037205" y="4854824"/>
            <a:ext cx="1980000" cy="0"/>
          </a:xfrm>
          <a:prstGeom prst="line">
            <a:avLst/>
          </a:prstGeom>
          <a:gradFill rotWithShape="1">
            <a:gsLst>
              <a:gs pos="0">
                <a:srgbClr val="ACC0C6"/>
              </a:gs>
              <a:gs pos="100000">
                <a:schemeClr val="hlink"/>
              </a:gs>
            </a:gsLst>
            <a:lin ang="5400000" scaled="1"/>
          </a:gradFill>
          <a:ln w="12700" cap="flat" cmpd="sng" algn="ctr">
            <a:solidFill>
              <a:srgbClr val="394449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13" name="Graphic 112" descr="Users with solid fill">
            <a:extLst>
              <a:ext uri="{FF2B5EF4-FFF2-40B4-BE49-F238E27FC236}">
                <a16:creationId xmlns:a16="http://schemas.microsoft.com/office/drawing/2014/main" id="{EC90D8F4-66A5-0B05-A70C-10E5714B30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85069" y="3261150"/>
            <a:ext cx="422517" cy="422517"/>
          </a:xfrm>
          <a:prstGeom prst="rect">
            <a:avLst/>
          </a:prstGeom>
        </p:spPr>
      </p:pic>
      <p:sp>
        <p:nvSpPr>
          <p:cNvPr id="114" name="TextBox 113">
            <a:extLst>
              <a:ext uri="{FF2B5EF4-FFF2-40B4-BE49-F238E27FC236}">
                <a16:creationId xmlns:a16="http://schemas.microsoft.com/office/drawing/2014/main" id="{CE420D18-B7C5-983A-1FC9-1758A65A7B1B}"/>
              </a:ext>
            </a:extLst>
          </p:cNvPr>
          <p:cNvSpPr txBox="1"/>
          <p:nvPr/>
        </p:nvSpPr>
        <p:spPr>
          <a:xfrm>
            <a:off x="9247559" y="3245135"/>
            <a:ext cx="1089621" cy="408631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35 employees and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consultants </a:t>
            </a:r>
          </a:p>
        </p:txBody>
      </p:sp>
      <p:sp>
        <p:nvSpPr>
          <p:cNvPr id="115" name="Rectangle: Rounded Corners 114">
            <a:extLst>
              <a:ext uri="{FF2B5EF4-FFF2-40B4-BE49-F238E27FC236}">
                <a16:creationId xmlns:a16="http://schemas.microsoft.com/office/drawing/2014/main" id="{E1EA2042-C3BF-9717-215C-6037C7384F99}"/>
              </a:ext>
            </a:extLst>
          </p:cNvPr>
          <p:cNvSpPr/>
          <p:nvPr/>
        </p:nvSpPr>
        <p:spPr bwMode="hidden">
          <a:xfrm>
            <a:off x="3215123" y="5294629"/>
            <a:ext cx="1368000" cy="792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69804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Enhancing safety and efficiency in airport operations</a:t>
            </a:r>
          </a:p>
        </p:txBody>
      </p:sp>
      <p:sp>
        <p:nvSpPr>
          <p:cNvPr id="116" name="Rectangle: Rounded Corners 115">
            <a:extLst>
              <a:ext uri="{FF2B5EF4-FFF2-40B4-BE49-F238E27FC236}">
                <a16:creationId xmlns:a16="http://schemas.microsoft.com/office/drawing/2014/main" id="{1EAF883B-94AD-F1EA-81C2-860C83EDEA47}"/>
              </a:ext>
            </a:extLst>
          </p:cNvPr>
          <p:cNvSpPr/>
          <p:nvPr/>
        </p:nvSpPr>
        <p:spPr bwMode="hidden">
          <a:xfrm>
            <a:off x="4613393" y="5294629"/>
            <a:ext cx="1368000" cy="792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69804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Reduced emissions and use of chemicals</a:t>
            </a:r>
          </a:p>
        </p:txBody>
      </p:sp>
      <p:sp>
        <p:nvSpPr>
          <p:cNvPr id="117" name="Rectangle: Rounded Corners 116">
            <a:extLst>
              <a:ext uri="{FF2B5EF4-FFF2-40B4-BE49-F238E27FC236}">
                <a16:creationId xmlns:a16="http://schemas.microsoft.com/office/drawing/2014/main" id="{CFE3464B-21C6-38F3-A011-51B5FE40854A}"/>
              </a:ext>
            </a:extLst>
          </p:cNvPr>
          <p:cNvSpPr/>
          <p:nvPr/>
        </p:nvSpPr>
        <p:spPr bwMode="hidden">
          <a:xfrm>
            <a:off x="6011663" y="5294629"/>
            <a:ext cx="1368000" cy="792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69804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Protection of endangered species</a:t>
            </a:r>
          </a:p>
        </p:txBody>
      </p:sp>
      <p:sp>
        <p:nvSpPr>
          <p:cNvPr id="118" name="Rectangle: Rounded Corners 117">
            <a:extLst>
              <a:ext uri="{FF2B5EF4-FFF2-40B4-BE49-F238E27FC236}">
                <a16:creationId xmlns:a16="http://schemas.microsoft.com/office/drawing/2014/main" id="{90D4ECD5-71BA-B806-21D9-90B6B41B3BD2}"/>
              </a:ext>
            </a:extLst>
          </p:cNvPr>
          <p:cNvSpPr/>
          <p:nvPr/>
        </p:nvSpPr>
        <p:spPr bwMode="hidden">
          <a:xfrm>
            <a:off x="7409933" y="5294629"/>
            <a:ext cx="1368000" cy="792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69804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Cost optimization predictive maintenance &amp; staff allocation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62213336-25EC-AF07-67CA-93E4AD17F6C8}"/>
              </a:ext>
            </a:extLst>
          </p:cNvPr>
          <p:cNvSpPr txBox="1"/>
          <p:nvPr/>
        </p:nvSpPr>
        <p:spPr>
          <a:xfrm>
            <a:off x="481570" y="1432050"/>
            <a:ext cx="3624346" cy="288000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0000"/>
                    <a:lumOff val="1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 Light" panose="00000400000000000000" pitchFamily="2" charset="0"/>
              </a:rPr>
              <a:t>Norwegian robot technology company…</a:t>
            </a:r>
            <a:endParaRPr kumimoji="0" lang="en-GB" sz="1400" b="1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90000"/>
                  <a:lumOff val="10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37BA36CA-7D47-8579-92D1-91E050438CBE}"/>
              </a:ext>
            </a:extLst>
          </p:cNvPr>
          <p:cNvSpPr txBox="1"/>
          <p:nvPr/>
        </p:nvSpPr>
        <p:spPr>
          <a:xfrm>
            <a:off x="4180038" y="1432050"/>
            <a:ext cx="3624346" cy="288000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0000"/>
                    <a:lumOff val="1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 Light" panose="00000400000000000000" pitchFamily="2" charset="0"/>
              </a:rPr>
              <a:t>…with a unique value proposition…</a:t>
            </a:r>
            <a:endParaRPr kumimoji="0" lang="en-GB" sz="1400" b="1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90000"/>
                  <a:lumOff val="10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Poppins Light" panose="00000400000000000000" pitchFamily="2" charset="0"/>
            </a:endParaRP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3FC92E8D-7726-8373-7CDE-A6E4A77187D2}"/>
              </a:ext>
            </a:extLst>
          </p:cNvPr>
          <p:cNvSpPr txBox="1"/>
          <p:nvPr/>
        </p:nvSpPr>
        <p:spPr>
          <a:xfrm>
            <a:off x="7978573" y="1432050"/>
            <a:ext cx="3624346" cy="288000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0000"/>
                    <a:lumOff val="1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 Light" panose="00000400000000000000" pitchFamily="2" charset="0"/>
              </a:rPr>
              <a:t>…headquartered in Stavanger (Norway).</a:t>
            </a:r>
            <a:endParaRPr kumimoji="0" lang="en-GB" sz="1400" b="1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90000"/>
                  <a:lumOff val="10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Poppins Light" panose="00000400000000000000" pitchFamily="2" charset="0"/>
            </a:endParaRPr>
          </a:p>
        </p:txBody>
      </p:sp>
      <p:pic>
        <p:nvPicPr>
          <p:cNvPr id="2" name="Content Placeholder 5" descr="A yellow and black vehicle with several cameras&#10;&#10;AI-generated content may be incorrect.">
            <a:extLst>
              <a:ext uri="{FF2B5EF4-FFF2-40B4-BE49-F238E27FC236}">
                <a16:creationId xmlns:a16="http://schemas.microsoft.com/office/drawing/2014/main" id="{858F246B-2521-B47F-193C-088FCE936EB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744" y="1735519"/>
            <a:ext cx="3968804" cy="352817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950E37F2-BF57-383A-C8FA-D38F5B55242B}"/>
              </a:ext>
            </a:extLst>
          </p:cNvPr>
          <p:cNvGrpSpPr/>
          <p:nvPr/>
        </p:nvGrpSpPr>
        <p:grpSpPr>
          <a:xfrm>
            <a:off x="4406722" y="2350536"/>
            <a:ext cx="3379540" cy="1734739"/>
            <a:chOff x="6468366" y="2561435"/>
            <a:chExt cx="4866859" cy="2498189"/>
          </a:xfrm>
        </p:grpSpPr>
        <p:pic>
          <p:nvPicPr>
            <p:cNvPr id="4" name="Picture 3" descr="A plane on the road&#10;&#10;AI-generated content may be incorrect.">
              <a:extLst>
                <a:ext uri="{FF2B5EF4-FFF2-40B4-BE49-F238E27FC236}">
                  <a16:creationId xmlns:a16="http://schemas.microsoft.com/office/drawing/2014/main" id="{2E2502B9-46AC-BD51-C481-C553B087B9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85566" y="2688705"/>
              <a:ext cx="1314396" cy="1314396"/>
            </a:xfrm>
            <a:prstGeom prst="rect">
              <a:avLst/>
            </a:prstGeom>
          </p:spPr>
        </p:pic>
        <p:pic>
          <p:nvPicPr>
            <p:cNvPr id="6" name="Picture 5" descr="A black background with a black square&#10;&#10;AI-generated content may be incorrect.">
              <a:extLst>
                <a:ext uri="{FF2B5EF4-FFF2-40B4-BE49-F238E27FC236}">
                  <a16:creationId xmlns:a16="http://schemas.microsoft.com/office/drawing/2014/main" id="{24257B67-7882-D43A-376B-9307B939B90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8366" y="2688705"/>
              <a:ext cx="1271280" cy="1271280"/>
            </a:xfrm>
            <a:prstGeom prst="rect">
              <a:avLst/>
            </a:prstGeom>
          </p:spPr>
        </p:pic>
        <p:pic>
          <p:nvPicPr>
            <p:cNvPr id="7" name="Picture 6" descr="A black background with a black square&#10;&#10;AI-generated content may be incorrect.">
              <a:extLst>
                <a:ext uri="{FF2B5EF4-FFF2-40B4-BE49-F238E27FC236}">
                  <a16:creationId xmlns:a16="http://schemas.microsoft.com/office/drawing/2014/main" id="{2DC53370-EBD7-8003-28A9-ED27DDD24D5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45882" y="2561435"/>
              <a:ext cx="1589343" cy="1589343"/>
            </a:xfrm>
            <a:prstGeom prst="rect">
              <a:avLst/>
            </a:prstGeom>
          </p:spPr>
        </p:pic>
        <p:sp>
          <p:nvSpPr>
            <p:cNvPr id="8" name="Text Placeholder 4">
              <a:extLst>
                <a:ext uri="{FF2B5EF4-FFF2-40B4-BE49-F238E27FC236}">
                  <a16:creationId xmlns:a16="http://schemas.microsoft.com/office/drawing/2014/main" id="{CC80EF22-D8B3-5D70-ED68-A19DDACEA271}"/>
                </a:ext>
              </a:extLst>
            </p:cNvPr>
            <p:cNvSpPr txBox="1">
              <a:spLocks/>
            </p:cNvSpPr>
            <p:nvPr/>
          </p:nvSpPr>
          <p:spPr>
            <a:xfrm>
              <a:off x="6562485" y="4540275"/>
              <a:ext cx="1083042" cy="51934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200" b="1" i="1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runway</a:t>
              </a:r>
              <a:endParaRPr kumimoji="0" lang="en-GB" sz="1100" b="1" i="0" u="none" strike="noStrike" kern="1200" cap="small" spc="0" normalizeH="0" baseline="0" noProof="0" dirty="0">
                <a:ln>
                  <a:noFill/>
                </a:ln>
                <a:solidFill>
                  <a:srgbClr val="394449"/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endParaRPr>
            </a:p>
          </p:txBody>
        </p:sp>
        <p:sp>
          <p:nvSpPr>
            <p:cNvPr id="11" name="Text Placeholder 4">
              <a:extLst>
                <a:ext uri="{FF2B5EF4-FFF2-40B4-BE49-F238E27FC236}">
                  <a16:creationId xmlns:a16="http://schemas.microsoft.com/office/drawing/2014/main" id="{C0B310DE-B9BE-B116-2C5B-7325AFE1743A}"/>
                </a:ext>
              </a:extLst>
            </p:cNvPr>
            <p:cNvSpPr txBox="1">
              <a:spLocks/>
            </p:cNvSpPr>
            <p:nvPr/>
          </p:nvSpPr>
          <p:spPr>
            <a:xfrm>
              <a:off x="8201243" y="4323717"/>
              <a:ext cx="1083042" cy="51934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200" b="1" i="1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Apron and taxiway</a:t>
              </a:r>
            </a:p>
          </p:txBody>
        </p:sp>
        <p:sp>
          <p:nvSpPr>
            <p:cNvPr id="12" name="Text Placeholder 4">
              <a:extLst>
                <a:ext uri="{FF2B5EF4-FFF2-40B4-BE49-F238E27FC236}">
                  <a16:creationId xmlns:a16="http://schemas.microsoft.com/office/drawing/2014/main" id="{049DB744-7997-A481-3D60-0F10B34E1305}"/>
                </a:ext>
              </a:extLst>
            </p:cNvPr>
            <p:cNvSpPr txBox="1">
              <a:spLocks/>
            </p:cNvSpPr>
            <p:nvPr/>
          </p:nvSpPr>
          <p:spPr>
            <a:xfrm>
              <a:off x="9883500" y="4280600"/>
              <a:ext cx="1083042" cy="51934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SpareBank 1" panose="020B0500030000000000" pitchFamily="34" charset="0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200" b="1" i="1" u="none" strike="noStrike" kern="1200" cap="small" spc="0" normalizeH="0" baseline="0" noProof="0" dirty="0">
                  <a:ln>
                    <a:noFill/>
                  </a:ln>
                  <a:solidFill>
                    <a:srgbClr val="394449"/>
                  </a:solidFill>
                  <a:effectLst/>
                  <a:uLnTx/>
                  <a:uFillTx/>
                  <a:latin typeface="Roboto" panose="02000000000000000000" pitchFamily="2" charset="0"/>
                  <a:ea typeface="Roboto" panose="02000000000000000000" pitchFamily="2" charset="0"/>
                  <a:cs typeface="+mn-cs"/>
                </a:rPr>
                <a:t>Other airside areas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1626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91066-9096-B579-4D34-A76B0ED76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35FE42D-08B3-BA53-FAD4-D3E25DFBB167}"/>
              </a:ext>
            </a:extLst>
          </p:cNvPr>
          <p:cNvGrpSpPr/>
          <p:nvPr/>
        </p:nvGrpSpPr>
        <p:grpSpPr>
          <a:xfrm>
            <a:off x="-90318" y="6069802"/>
            <a:ext cx="12339467" cy="624282"/>
            <a:chOff x="-90318" y="6069802"/>
            <a:chExt cx="12339467" cy="62428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8158B10-BBE0-9EC6-87FA-A5CFEF43A4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93102" y="295184"/>
              <a:ext cx="605800" cy="12192000"/>
            </a:xfrm>
            <a:prstGeom prst="rect">
              <a:avLst/>
            </a:prstGeom>
          </p:spPr>
        </p:pic>
        <p:pic>
          <p:nvPicPr>
            <p:cNvPr id="15" name="Picture 14" descr="A black and grey letter b&#10;&#10;Description automatically generated">
              <a:extLst>
                <a:ext uri="{FF2B5EF4-FFF2-40B4-BE49-F238E27FC236}">
                  <a16:creationId xmlns:a16="http://schemas.microsoft.com/office/drawing/2014/main" id="{454C2C1A-A158-F295-0290-FA279E5CF1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745882" y="6358394"/>
              <a:ext cx="2019395" cy="25466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24DF396-5A70-6ED3-6FDE-5D58A04C3B4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5776516" y="202968"/>
              <a:ext cx="605800" cy="12339467"/>
            </a:xfrm>
            <a:prstGeom prst="rect">
              <a:avLst/>
            </a:prstGeom>
          </p:spPr>
        </p:pic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0B79537D-CE88-D500-39DE-36A46D6169D7}"/>
              </a:ext>
            </a:extLst>
          </p:cNvPr>
          <p:cNvSpPr/>
          <p:nvPr/>
        </p:nvSpPr>
        <p:spPr bwMode="hidden">
          <a:xfrm>
            <a:off x="672845" y="767463"/>
            <a:ext cx="5061870" cy="574051"/>
          </a:xfrm>
          <a:prstGeom prst="rect">
            <a:avLst/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Poppins" panose="00000500000000000000" pitchFamily="2" charset="0"/>
              </a:rPr>
              <a:t>Technology in use</a:t>
            </a: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cxnSp>
        <p:nvCxnSpPr>
          <p:cNvPr id="14" name="Straight Connector 6">
            <a:extLst>
              <a:ext uri="{FF2B5EF4-FFF2-40B4-BE49-F238E27FC236}">
                <a16:creationId xmlns:a16="http://schemas.microsoft.com/office/drawing/2014/main" id="{1A45A04C-5674-2CB0-9BB6-AD30645B58ED}"/>
              </a:ext>
            </a:extLst>
          </p:cNvPr>
          <p:cNvCxnSpPr>
            <a:cxnSpLocks/>
          </p:cNvCxnSpPr>
          <p:nvPr/>
        </p:nvCxnSpPr>
        <p:spPr bwMode="auto">
          <a:xfrm>
            <a:off x="672845" y="1238390"/>
            <a:ext cx="11573979" cy="0"/>
          </a:xfrm>
          <a:prstGeom prst="line">
            <a:avLst/>
          </a:prstGeom>
          <a:gradFill rotWithShape="1">
            <a:gsLst>
              <a:gs pos="0">
                <a:srgbClr val="ACC0C6"/>
              </a:gs>
              <a:gs pos="100000">
                <a:schemeClr val="hlink"/>
              </a:gs>
            </a:gsLst>
            <a:lin ang="5400000" scaled="1"/>
          </a:gradFill>
          <a:ln w="19050" cap="flat" cmpd="sng" algn="ctr">
            <a:solidFill>
              <a:srgbClr val="F2D545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Content Placeholder 20">
            <a:extLst>
              <a:ext uri="{FF2B5EF4-FFF2-40B4-BE49-F238E27FC236}">
                <a16:creationId xmlns:a16="http://schemas.microsoft.com/office/drawing/2014/main" id="{5F14B4BB-D322-C323-A263-52693F71ECF4}"/>
              </a:ext>
            </a:extLst>
          </p:cNvPr>
          <p:cNvSpPr txBox="1">
            <a:spLocks/>
          </p:cNvSpPr>
          <p:nvPr/>
        </p:nvSpPr>
        <p:spPr>
          <a:xfrm>
            <a:off x="623433" y="3068948"/>
            <a:ext cx="10797666" cy="360052"/>
          </a:xfrm>
          <a:prstGeom prst="rect">
            <a:avLst/>
          </a:prstGeom>
        </p:spPr>
        <p:txBody>
          <a:bodyPr lIns="36000" tIns="18000" rIns="36000" bIns="1800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80"/>
              </a:spcBef>
              <a:buFont typeface="Arial" panose="020B0604020202020204" pitchFamily="34" charset="0"/>
              <a:buNone/>
              <a:defRPr kumimoji="0" lang="en-US" sz="800" b="0" i="0" u="none" strike="noStrike" kern="1200" cap="none" spc="0" normalizeH="0" baseline="0" dirty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SpareBank 1" panose="020B0500030000000000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Is this technology applicable in regional airports?</a:t>
            </a:r>
          </a:p>
        </p:txBody>
      </p:sp>
      <p:pic>
        <p:nvPicPr>
          <p:cNvPr id="6" name="Bilde 23" descr="Et bilde som inneholder tekst, Font, Grafikk, logo&#10;&#10;KI-generert innhold kan være feil.">
            <a:extLst>
              <a:ext uri="{FF2B5EF4-FFF2-40B4-BE49-F238E27FC236}">
                <a16:creationId xmlns:a16="http://schemas.microsoft.com/office/drawing/2014/main" id="{C80583FD-A796-78C6-C1BC-92CDC13757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503" y="6231249"/>
            <a:ext cx="1575654" cy="50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476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6CF6E-8BCF-78C4-D1DD-04B85573C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G_3416">
            <a:hlinkClick r:id="" action="ppaction://media"/>
            <a:extLst>
              <a:ext uri="{FF2B5EF4-FFF2-40B4-BE49-F238E27FC236}">
                <a16:creationId xmlns:a16="http://schemas.microsoft.com/office/drawing/2014/main" id="{1D8042FD-EC31-0146-07F2-8214AB2DF4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55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DC0045-626D-4382-D3DC-970314F08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F6031113-19B8-0332-378F-BBE8A52FE94E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6276615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4" imgW="592" imgH="595" progId="TCLayout.ActiveDocument.1">
                  <p:embed/>
                </p:oleObj>
              </mc:Choice>
              <mc:Fallback>
                <p:oleObj name="Diapositiva think-cell" r:id="rId4" imgW="592" imgH="595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F6031113-19B8-0332-378F-BBE8A52FE94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E9303223-B89F-6D7D-D53D-1CA847DE5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1075" y="6356350"/>
            <a:ext cx="2743200" cy="365125"/>
          </a:xfrm>
        </p:spPr>
        <p:txBody>
          <a:bodyPr/>
          <a:lstStyle/>
          <a:p>
            <a:fld id="{C1764EC7-3794-4CED-9D96-A6211C554AA4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588C7696-CD0E-3B26-6DD1-E3F9FB1E5D7F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/>
          <a:lstStyle/>
          <a:p>
            <a:pPr algn="ctr"/>
            <a:r>
              <a:rPr lang="en-GB" sz="900" dirty="0">
                <a:solidFill>
                  <a:schemeClr val="tx1">
                    <a:tint val="75000"/>
                  </a:schemeClr>
                </a:solidFill>
              </a:rPr>
              <a:t>Toscana Aeroporti © 2026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6CB613A8-1275-0EE7-F15F-C0AD71C82BCD}"/>
              </a:ext>
            </a:extLst>
          </p:cNvPr>
          <p:cNvSpPr txBox="1"/>
          <p:nvPr/>
        </p:nvSpPr>
        <p:spPr>
          <a:xfrm>
            <a:off x="401536" y="44373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0D9BD2D7-696A-EA62-7FB4-A8600FB0EC7C}"/>
              </a:ext>
            </a:extLst>
          </p:cNvPr>
          <p:cNvSpPr txBox="1"/>
          <p:nvPr/>
        </p:nvSpPr>
        <p:spPr>
          <a:xfrm>
            <a:off x="371475" y="45785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From Capabilities to Operations</a:t>
            </a:r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4D67E113-63A1-A616-C4BB-3877998813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476" y="1276389"/>
            <a:ext cx="5528998" cy="4154927"/>
          </a:xfrm>
          <a:prstGeom prst="rect">
            <a:avLst/>
          </a:prstGeom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0A628ADC-B755-AB18-DFED-0C50ECC04F3E}"/>
              </a:ext>
            </a:extLst>
          </p:cNvPr>
          <p:cNvSpPr txBox="1"/>
          <p:nvPr/>
        </p:nvSpPr>
        <p:spPr>
          <a:xfrm>
            <a:off x="6096000" y="1519357"/>
            <a:ext cx="57245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We first engaged with </a:t>
            </a:r>
            <a:r>
              <a:rPr lang="en-GB" sz="1600" dirty="0" err="1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Roboxi</a:t>
            </a:r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 at </a:t>
            </a:r>
            <a:r>
              <a:rPr lang="en-GB" sz="1600" b="1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ACI Airports Innovate 2024</a:t>
            </a:r>
          </a:p>
          <a:p>
            <a:endParaRPr lang="en-GB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endParaRPr lang="en-GB" sz="16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The platform’s </a:t>
            </a:r>
            <a:r>
              <a:rPr lang="en-GB" sz="1600" b="1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versatility</a:t>
            </a:r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 was one of the key drivers</a:t>
            </a:r>
          </a:p>
          <a:p>
            <a:endParaRPr lang="en-GB" sz="16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endParaRPr lang="en-GB" sz="16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This</a:t>
            </a:r>
            <a:r>
              <a:rPr lang="es-ES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 led</a:t>
            </a:r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 us to launch a </a:t>
            </a:r>
            <a:r>
              <a:rPr lang="en-GB" sz="1600" b="1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PoC at Florence Airport</a:t>
            </a:r>
          </a:p>
          <a:p>
            <a:endParaRPr lang="en-GB" sz="16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endParaRPr lang="en-GB" sz="16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  <a:p>
            <a:r>
              <a:rPr lang="en-GB" sz="16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Assess its performance in a </a:t>
            </a:r>
            <a:r>
              <a:rPr lang="en-GB" sz="1600" b="1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real airside environment</a:t>
            </a: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5C054261-844D-2B80-7F72-44B7AA38252F}"/>
              </a:ext>
            </a:extLst>
          </p:cNvPr>
          <p:cNvSpPr/>
          <p:nvPr/>
        </p:nvSpPr>
        <p:spPr>
          <a:xfrm>
            <a:off x="457200" y="984469"/>
            <a:ext cx="11247120" cy="0"/>
          </a:xfrm>
          <a:prstGeom prst="line">
            <a:avLst/>
          </a:prstGeom>
          <a:noFill/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EA30B5B8-5FEC-E537-A01F-D64AE96748E4}"/>
              </a:ext>
            </a:extLst>
          </p:cNvPr>
          <p:cNvSpPr/>
          <p:nvPr/>
        </p:nvSpPr>
        <p:spPr>
          <a:xfrm>
            <a:off x="6152897" y="1341563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D8F2103D-E0C8-3A86-DAE9-4FD27ECEDF5F}"/>
              </a:ext>
            </a:extLst>
          </p:cNvPr>
          <p:cNvSpPr/>
          <p:nvPr/>
        </p:nvSpPr>
        <p:spPr>
          <a:xfrm>
            <a:off x="6290057" y="1341563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IT STARTED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Shape 5">
            <a:extLst>
              <a:ext uri="{FF2B5EF4-FFF2-40B4-BE49-F238E27FC236}">
                <a16:creationId xmlns:a16="http://schemas.microsoft.com/office/drawing/2014/main" id="{42EECA58-8773-F7F7-7E86-451CCCACCD03}"/>
              </a:ext>
            </a:extLst>
          </p:cNvPr>
          <p:cNvSpPr/>
          <p:nvPr/>
        </p:nvSpPr>
        <p:spPr>
          <a:xfrm>
            <a:off x="6132513" y="2087714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A5130A41-FFEE-B65D-C2C2-8879A68E4111}"/>
              </a:ext>
            </a:extLst>
          </p:cNvPr>
          <p:cNvSpPr/>
          <p:nvPr/>
        </p:nvSpPr>
        <p:spPr>
          <a:xfrm>
            <a:off x="6269673" y="2087714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WHY ROBOXI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5" name="Shape 5">
            <a:extLst>
              <a:ext uri="{FF2B5EF4-FFF2-40B4-BE49-F238E27FC236}">
                <a16:creationId xmlns:a16="http://schemas.microsoft.com/office/drawing/2014/main" id="{6C4A91F8-ABE5-8FBE-D52B-CAFA037DE16E}"/>
              </a:ext>
            </a:extLst>
          </p:cNvPr>
          <p:cNvSpPr/>
          <p:nvPr/>
        </p:nvSpPr>
        <p:spPr>
          <a:xfrm>
            <a:off x="6152897" y="2810491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C269C91D-32F1-889E-9E3A-731A27B102AC}"/>
              </a:ext>
            </a:extLst>
          </p:cNvPr>
          <p:cNvSpPr/>
          <p:nvPr/>
        </p:nvSpPr>
        <p:spPr>
          <a:xfrm>
            <a:off x="6290057" y="2810491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 FOLLOWED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7" name="Shape 5">
            <a:extLst>
              <a:ext uri="{FF2B5EF4-FFF2-40B4-BE49-F238E27FC236}">
                <a16:creationId xmlns:a16="http://schemas.microsoft.com/office/drawing/2014/main" id="{B740FAAF-3ADD-4348-942B-5B48F1BFDDB0}"/>
              </a:ext>
            </a:extLst>
          </p:cNvPr>
          <p:cNvSpPr/>
          <p:nvPr/>
        </p:nvSpPr>
        <p:spPr>
          <a:xfrm>
            <a:off x="6152897" y="3556642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8" name="Text 6">
            <a:extLst>
              <a:ext uri="{FF2B5EF4-FFF2-40B4-BE49-F238E27FC236}">
                <a16:creationId xmlns:a16="http://schemas.microsoft.com/office/drawing/2014/main" id="{27494068-0D5C-1F83-82E0-DD983DD7ACF3}"/>
              </a:ext>
            </a:extLst>
          </p:cNvPr>
          <p:cNvSpPr/>
          <p:nvPr/>
        </p:nvSpPr>
        <p:spPr>
          <a:xfrm>
            <a:off x="6290057" y="3556642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OBJECTIVE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37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275C9-33A9-6318-D874-0BB742103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E1D53093-1D33-1EC1-5607-89D0C0CE7D90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6" imgW="592" imgH="595" progId="TCLayout.ActiveDocument.1">
                  <p:embed/>
                </p:oleObj>
              </mc:Choice>
              <mc:Fallback>
                <p:oleObj name="Diapositiva think-cell" r:id="rId6" imgW="592" imgH="595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E1D53093-1D33-1EC1-5607-89D0C0CE7D9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0DC29AAC-C004-8B7F-EE1B-8926FCCC2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1075" y="6356350"/>
            <a:ext cx="2743200" cy="365125"/>
          </a:xfrm>
        </p:spPr>
        <p:txBody>
          <a:bodyPr/>
          <a:lstStyle/>
          <a:p>
            <a:fld id="{C1764EC7-3794-4CED-9D96-A6211C554AA4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E3AA46D1-162E-DCD7-62B5-701C31889FB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/>
          <a:lstStyle/>
          <a:p>
            <a:pPr algn="ctr"/>
            <a:r>
              <a:rPr lang="en-GB" sz="900" dirty="0">
                <a:solidFill>
                  <a:schemeClr val="tx1">
                    <a:tint val="75000"/>
                  </a:schemeClr>
                </a:solidFill>
              </a:rPr>
              <a:t>Toscana Aeroporti © 2026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1E1C1672-604F-396C-008C-5EFBBEDB3252}"/>
              </a:ext>
            </a:extLst>
          </p:cNvPr>
          <p:cNvSpPr txBox="1"/>
          <p:nvPr/>
        </p:nvSpPr>
        <p:spPr>
          <a:xfrm>
            <a:off x="401536" y="44373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97F2E12C-FD47-414B-B332-4BCB2FCACF7D}"/>
              </a:ext>
            </a:extLst>
          </p:cNvPr>
          <p:cNvSpPr txBox="1"/>
          <p:nvPr/>
        </p:nvSpPr>
        <p:spPr>
          <a:xfrm>
            <a:off x="371475" y="45785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PoC Setup and Execution</a:t>
            </a: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C9C95914-D2BE-0997-9DCE-A6563953B20D}"/>
              </a:ext>
            </a:extLst>
          </p:cNvPr>
          <p:cNvSpPr/>
          <p:nvPr/>
        </p:nvSpPr>
        <p:spPr>
          <a:xfrm>
            <a:off x="457200" y="984469"/>
            <a:ext cx="11247120" cy="0"/>
          </a:xfrm>
          <a:prstGeom prst="line">
            <a:avLst/>
          </a:prstGeom>
          <a:noFill/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41F89176-29D7-30A9-5587-56BA57CDA18B}"/>
              </a:ext>
            </a:extLst>
          </p:cNvPr>
          <p:cNvSpPr/>
          <p:nvPr/>
        </p:nvSpPr>
        <p:spPr>
          <a:xfrm>
            <a:off x="457199" y="1103341"/>
            <a:ext cx="5532115" cy="804672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868C21F5-DD0F-07A0-0FC0-9B36081DCA2B}"/>
              </a:ext>
            </a:extLst>
          </p:cNvPr>
          <p:cNvSpPr/>
          <p:nvPr/>
        </p:nvSpPr>
        <p:spPr>
          <a:xfrm>
            <a:off x="457200" y="1103341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97769E8F-4361-AE7C-954D-958A22407518}"/>
              </a:ext>
            </a:extLst>
          </p:cNvPr>
          <p:cNvSpPr/>
          <p:nvPr/>
        </p:nvSpPr>
        <p:spPr>
          <a:xfrm>
            <a:off x="594360" y="1176493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May – Aug 2025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Shape 8">
            <a:extLst>
              <a:ext uri="{FF2B5EF4-FFF2-40B4-BE49-F238E27FC236}">
                <a16:creationId xmlns:a16="http://schemas.microsoft.com/office/drawing/2014/main" id="{B1BB961B-51D4-D803-D612-6E564E02AC10}"/>
              </a:ext>
            </a:extLst>
          </p:cNvPr>
          <p:cNvSpPr/>
          <p:nvPr/>
        </p:nvSpPr>
        <p:spPr>
          <a:xfrm>
            <a:off x="2560320" y="1240501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B1A9DF5F-0BB4-2323-18E4-07EED39BD716}"/>
              </a:ext>
            </a:extLst>
          </p:cNvPr>
          <p:cNvSpPr/>
          <p:nvPr/>
        </p:nvSpPr>
        <p:spPr>
          <a:xfrm>
            <a:off x="2697480" y="1359373"/>
            <a:ext cx="333755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Contracting &amp; </a:t>
            </a:r>
          </a:p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Regulatory Approvals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6" name="Shape 11">
            <a:extLst>
              <a:ext uri="{FF2B5EF4-FFF2-40B4-BE49-F238E27FC236}">
                <a16:creationId xmlns:a16="http://schemas.microsoft.com/office/drawing/2014/main" id="{92518EF5-399E-250E-0733-83F97BA0CCE1}"/>
              </a:ext>
            </a:extLst>
          </p:cNvPr>
          <p:cNvSpPr/>
          <p:nvPr/>
        </p:nvSpPr>
        <p:spPr>
          <a:xfrm>
            <a:off x="457199" y="1944589"/>
            <a:ext cx="5532115" cy="804672"/>
          </a:xfrm>
          <a:prstGeom prst="rect">
            <a:avLst/>
          </a:prstGeom>
          <a:solidFill>
            <a:srgbClr val="F7F8FA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D2D3BEAF-C8D6-C4D7-7E7B-2C77D183E769}"/>
              </a:ext>
            </a:extLst>
          </p:cNvPr>
          <p:cNvSpPr/>
          <p:nvPr/>
        </p:nvSpPr>
        <p:spPr>
          <a:xfrm>
            <a:off x="457200" y="1944589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142356D4-9E80-3756-8D12-AAE30CB48366}"/>
              </a:ext>
            </a:extLst>
          </p:cNvPr>
          <p:cNvSpPr/>
          <p:nvPr/>
        </p:nvSpPr>
        <p:spPr>
          <a:xfrm>
            <a:off x="594360" y="2017741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Sep – Oct 2025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73D83277-75BA-2177-616E-47EB2B508512}"/>
              </a:ext>
            </a:extLst>
          </p:cNvPr>
          <p:cNvSpPr/>
          <p:nvPr/>
        </p:nvSpPr>
        <p:spPr>
          <a:xfrm>
            <a:off x="2560320" y="2081749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5469F1CE-59D0-30B1-E988-7519906225B0}"/>
              </a:ext>
            </a:extLst>
          </p:cNvPr>
          <p:cNvSpPr/>
          <p:nvPr/>
        </p:nvSpPr>
        <p:spPr>
          <a:xfrm>
            <a:off x="2697479" y="2219793"/>
            <a:ext cx="3291833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Project Kick-off &amp; </a:t>
            </a:r>
          </a:p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Mobilisation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2" name="Shape 17">
            <a:extLst>
              <a:ext uri="{FF2B5EF4-FFF2-40B4-BE49-F238E27FC236}">
                <a16:creationId xmlns:a16="http://schemas.microsoft.com/office/drawing/2014/main" id="{C020F323-59F8-679F-97A8-70986974F24D}"/>
              </a:ext>
            </a:extLst>
          </p:cNvPr>
          <p:cNvSpPr/>
          <p:nvPr/>
        </p:nvSpPr>
        <p:spPr>
          <a:xfrm>
            <a:off x="457199" y="2785837"/>
            <a:ext cx="5532115" cy="804672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3" name="Shape 18">
            <a:extLst>
              <a:ext uri="{FF2B5EF4-FFF2-40B4-BE49-F238E27FC236}">
                <a16:creationId xmlns:a16="http://schemas.microsoft.com/office/drawing/2014/main" id="{EB496DD0-EA00-D774-1A05-18458660F90B}"/>
              </a:ext>
            </a:extLst>
          </p:cNvPr>
          <p:cNvSpPr/>
          <p:nvPr/>
        </p:nvSpPr>
        <p:spPr>
          <a:xfrm>
            <a:off x="457200" y="2785837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5EDFD30C-6768-63A7-A3E5-142D8851D07C}"/>
              </a:ext>
            </a:extLst>
          </p:cNvPr>
          <p:cNvSpPr/>
          <p:nvPr/>
        </p:nvSpPr>
        <p:spPr>
          <a:xfrm>
            <a:off x="594360" y="2858989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Nov 2025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5" name="Shape 20">
            <a:extLst>
              <a:ext uri="{FF2B5EF4-FFF2-40B4-BE49-F238E27FC236}">
                <a16:creationId xmlns:a16="http://schemas.microsoft.com/office/drawing/2014/main" id="{AE20C87D-1087-1F50-6111-6D06FEACF9B6}"/>
              </a:ext>
            </a:extLst>
          </p:cNvPr>
          <p:cNvSpPr/>
          <p:nvPr/>
        </p:nvSpPr>
        <p:spPr>
          <a:xfrm>
            <a:off x="2560320" y="2922997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6" name="Text 21">
            <a:extLst>
              <a:ext uri="{FF2B5EF4-FFF2-40B4-BE49-F238E27FC236}">
                <a16:creationId xmlns:a16="http://schemas.microsoft.com/office/drawing/2014/main" id="{E363DB9F-7049-A314-3C20-9AEFA1D51789}"/>
              </a:ext>
            </a:extLst>
          </p:cNvPr>
          <p:cNvSpPr/>
          <p:nvPr/>
        </p:nvSpPr>
        <p:spPr>
          <a:xfrm>
            <a:off x="2697480" y="3061041"/>
            <a:ext cx="3200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Setup &amp; Training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8" name="Shape 23">
            <a:extLst>
              <a:ext uri="{FF2B5EF4-FFF2-40B4-BE49-F238E27FC236}">
                <a16:creationId xmlns:a16="http://schemas.microsoft.com/office/drawing/2014/main" id="{550A4508-4A78-F595-ACEE-70C9518454F8}"/>
              </a:ext>
            </a:extLst>
          </p:cNvPr>
          <p:cNvSpPr/>
          <p:nvPr/>
        </p:nvSpPr>
        <p:spPr>
          <a:xfrm>
            <a:off x="457199" y="3627085"/>
            <a:ext cx="5532115" cy="804672"/>
          </a:xfrm>
          <a:prstGeom prst="rect">
            <a:avLst/>
          </a:prstGeom>
          <a:solidFill>
            <a:srgbClr val="F7F8FA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9" name="Shape 24">
            <a:extLst>
              <a:ext uri="{FF2B5EF4-FFF2-40B4-BE49-F238E27FC236}">
                <a16:creationId xmlns:a16="http://schemas.microsoft.com/office/drawing/2014/main" id="{3585A4DE-44FD-EC60-27D9-828817B1A23F}"/>
              </a:ext>
            </a:extLst>
          </p:cNvPr>
          <p:cNvSpPr/>
          <p:nvPr/>
        </p:nvSpPr>
        <p:spPr>
          <a:xfrm>
            <a:off x="457200" y="3627085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F400BC15-8DBA-A301-265E-53C0BF9B38D3}"/>
              </a:ext>
            </a:extLst>
          </p:cNvPr>
          <p:cNvSpPr/>
          <p:nvPr/>
        </p:nvSpPr>
        <p:spPr>
          <a:xfrm>
            <a:off x="594360" y="3700237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Dec 2025 – Jan 2026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1" name="Shape 26">
            <a:extLst>
              <a:ext uri="{FF2B5EF4-FFF2-40B4-BE49-F238E27FC236}">
                <a16:creationId xmlns:a16="http://schemas.microsoft.com/office/drawing/2014/main" id="{E9E8553C-B142-4189-E74B-E6919B53F53E}"/>
              </a:ext>
            </a:extLst>
          </p:cNvPr>
          <p:cNvSpPr/>
          <p:nvPr/>
        </p:nvSpPr>
        <p:spPr>
          <a:xfrm>
            <a:off x="2560320" y="3764245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5DA2C790-4038-A9D4-913F-2D19A25E0959}"/>
              </a:ext>
            </a:extLst>
          </p:cNvPr>
          <p:cNvSpPr/>
          <p:nvPr/>
        </p:nvSpPr>
        <p:spPr>
          <a:xfrm>
            <a:off x="2697480" y="3891272"/>
            <a:ext cx="3200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First Test Phase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4" name="Shape 29">
            <a:extLst>
              <a:ext uri="{FF2B5EF4-FFF2-40B4-BE49-F238E27FC236}">
                <a16:creationId xmlns:a16="http://schemas.microsoft.com/office/drawing/2014/main" id="{996E076E-50BE-99CE-AEE4-0AFE4288D356}"/>
              </a:ext>
            </a:extLst>
          </p:cNvPr>
          <p:cNvSpPr/>
          <p:nvPr/>
        </p:nvSpPr>
        <p:spPr>
          <a:xfrm>
            <a:off x="457199" y="4468333"/>
            <a:ext cx="5532115" cy="804672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5" name="Shape 30">
            <a:extLst>
              <a:ext uri="{FF2B5EF4-FFF2-40B4-BE49-F238E27FC236}">
                <a16:creationId xmlns:a16="http://schemas.microsoft.com/office/drawing/2014/main" id="{5A483EF1-8BEF-2F3B-D6FC-DA069C00D07A}"/>
              </a:ext>
            </a:extLst>
          </p:cNvPr>
          <p:cNvSpPr/>
          <p:nvPr/>
        </p:nvSpPr>
        <p:spPr>
          <a:xfrm>
            <a:off x="457200" y="4468333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6" name="Text 31">
            <a:extLst>
              <a:ext uri="{FF2B5EF4-FFF2-40B4-BE49-F238E27FC236}">
                <a16:creationId xmlns:a16="http://schemas.microsoft.com/office/drawing/2014/main" id="{BDE85E22-8E4B-0238-044E-B20D2CE7D097}"/>
              </a:ext>
            </a:extLst>
          </p:cNvPr>
          <p:cNvSpPr/>
          <p:nvPr/>
        </p:nvSpPr>
        <p:spPr>
          <a:xfrm>
            <a:off x="594360" y="4541485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Feb – Mar 2026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7" name="Shape 32">
            <a:extLst>
              <a:ext uri="{FF2B5EF4-FFF2-40B4-BE49-F238E27FC236}">
                <a16:creationId xmlns:a16="http://schemas.microsoft.com/office/drawing/2014/main" id="{7B89151D-FE02-5839-FCB8-51F8E42C464F}"/>
              </a:ext>
            </a:extLst>
          </p:cNvPr>
          <p:cNvSpPr/>
          <p:nvPr/>
        </p:nvSpPr>
        <p:spPr>
          <a:xfrm>
            <a:off x="2560320" y="4605493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8" name="Text 33">
            <a:extLst>
              <a:ext uri="{FF2B5EF4-FFF2-40B4-BE49-F238E27FC236}">
                <a16:creationId xmlns:a16="http://schemas.microsoft.com/office/drawing/2014/main" id="{E30B41A0-0573-91B4-9EE9-67166A03E2B9}"/>
              </a:ext>
            </a:extLst>
          </p:cNvPr>
          <p:cNvSpPr/>
          <p:nvPr/>
        </p:nvSpPr>
        <p:spPr>
          <a:xfrm>
            <a:off x="2697480" y="4699469"/>
            <a:ext cx="3200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Structured Testing &amp; </a:t>
            </a:r>
          </a:p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Data Collection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0" name="Shape 35">
            <a:extLst>
              <a:ext uri="{FF2B5EF4-FFF2-40B4-BE49-F238E27FC236}">
                <a16:creationId xmlns:a16="http://schemas.microsoft.com/office/drawing/2014/main" id="{6AC82485-DFFF-F3DE-C327-D3294A64FB58}"/>
              </a:ext>
            </a:extLst>
          </p:cNvPr>
          <p:cNvSpPr/>
          <p:nvPr/>
        </p:nvSpPr>
        <p:spPr>
          <a:xfrm>
            <a:off x="457199" y="5309581"/>
            <a:ext cx="5532115" cy="804672"/>
          </a:xfrm>
          <a:prstGeom prst="rect">
            <a:avLst/>
          </a:prstGeom>
          <a:solidFill>
            <a:srgbClr val="F7F8FA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1" name="Shape 36">
            <a:extLst>
              <a:ext uri="{FF2B5EF4-FFF2-40B4-BE49-F238E27FC236}">
                <a16:creationId xmlns:a16="http://schemas.microsoft.com/office/drawing/2014/main" id="{C1929074-242E-F77A-CA0F-F57450F0FEFC}"/>
              </a:ext>
            </a:extLst>
          </p:cNvPr>
          <p:cNvSpPr/>
          <p:nvPr/>
        </p:nvSpPr>
        <p:spPr>
          <a:xfrm>
            <a:off x="457200" y="5309581"/>
            <a:ext cx="45720" cy="804672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2" name="Text 37">
            <a:extLst>
              <a:ext uri="{FF2B5EF4-FFF2-40B4-BE49-F238E27FC236}">
                <a16:creationId xmlns:a16="http://schemas.microsoft.com/office/drawing/2014/main" id="{BAC64785-5526-A325-EBE7-4EA4BC7A9318}"/>
              </a:ext>
            </a:extLst>
          </p:cNvPr>
          <p:cNvSpPr/>
          <p:nvPr/>
        </p:nvSpPr>
        <p:spPr>
          <a:xfrm>
            <a:off x="594360" y="5382733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Apr-May 2026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3" name="Shape 38">
            <a:extLst>
              <a:ext uri="{FF2B5EF4-FFF2-40B4-BE49-F238E27FC236}">
                <a16:creationId xmlns:a16="http://schemas.microsoft.com/office/drawing/2014/main" id="{18D257AC-7FC3-6B90-A0CA-7AF27FE181FA}"/>
              </a:ext>
            </a:extLst>
          </p:cNvPr>
          <p:cNvSpPr/>
          <p:nvPr/>
        </p:nvSpPr>
        <p:spPr>
          <a:xfrm>
            <a:off x="2560320" y="5446741"/>
            <a:ext cx="0" cy="530352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4" name="Text 39">
            <a:extLst>
              <a:ext uri="{FF2B5EF4-FFF2-40B4-BE49-F238E27FC236}">
                <a16:creationId xmlns:a16="http://schemas.microsoft.com/office/drawing/2014/main" id="{ED647CAD-3B54-78D5-9EFB-B538F7A224DE}"/>
              </a:ext>
            </a:extLst>
          </p:cNvPr>
          <p:cNvSpPr/>
          <p:nvPr/>
        </p:nvSpPr>
        <p:spPr>
          <a:xfrm>
            <a:off x="2697480" y="5584785"/>
            <a:ext cx="3200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Analysis &amp; Wrap-up</a:t>
            </a:r>
            <a:endParaRPr lang="en-GB" sz="16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21" name="Sequence">
            <a:hlinkClick r:id="" action="ppaction://media"/>
            <a:extLst>
              <a:ext uri="{FF2B5EF4-FFF2-40B4-BE49-F238E27FC236}">
                <a16:creationId xmlns:a16="http://schemas.microsoft.com/office/drawing/2014/main" id="{2AE68E98-1805-E877-94C1-B6C8D386AA5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80754" y="1947625"/>
            <a:ext cx="6106859" cy="343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545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3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C3096-2C31-5845-B6C2-30F40FF97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06527E7F-9F62-20B4-4A18-AD03FEAE1C0E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4" imgW="592" imgH="595" progId="TCLayout.ActiveDocument.1">
                  <p:embed/>
                </p:oleObj>
              </mc:Choice>
              <mc:Fallback>
                <p:oleObj name="Diapositiva think-cell" r:id="rId4" imgW="592" imgH="595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06527E7F-9F62-20B4-4A18-AD03FEAE1C0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A98D500F-F8B4-E392-6F6F-3A284137D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1075" y="6356350"/>
            <a:ext cx="2743200" cy="365125"/>
          </a:xfrm>
        </p:spPr>
        <p:txBody>
          <a:bodyPr/>
          <a:lstStyle/>
          <a:p>
            <a:fld id="{C1764EC7-3794-4CED-9D96-A6211C554AA4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7988A6F8-3C2B-D640-8877-E04A4A80655D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/>
          <a:lstStyle/>
          <a:p>
            <a:pPr algn="ctr"/>
            <a:r>
              <a:rPr lang="en-GB" sz="900" dirty="0">
                <a:solidFill>
                  <a:schemeClr val="tx1">
                    <a:tint val="75000"/>
                  </a:schemeClr>
                </a:solidFill>
              </a:rPr>
              <a:t>Toscana Aeroporti © 2026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F05DE5FF-DE00-D5B6-64DF-4437F827CACC}"/>
              </a:ext>
            </a:extLst>
          </p:cNvPr>
          <p:cNvSpPr txBox="1"/>
          <p:nvPr/>
        </p:nvSpPr>
        <p:spPr>
          <a:xfrm>
            <a:off x="401536" y="44373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519D3A86-D3B4-6765-C4CE-10FB13FBA51D}"/>
              </a:ext>
            </a:extLst>
          </p:cNvPr>
          <p:cNvSpPr txBox="1"/>
          <p:nvPr/>
        </p:nvSpPr>
        <p:spPr>
          <a:xfrm>
            <a:off x="371475" y="45785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What We Observed in Operations</a:t>
            </a: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4E3EB378-942F-2044-0981-5CD4F7037BD2}"/>
              </a:ext>
            </a:extLst>
          </p:cNvPr>
          <p:cNvSpPr/>
          <p:nvPr/>
        </p:nvSpPr>
        <p:spPr>
          <a:xfrm>
            <a:off x="457200" y="984469"/>
            <a:ext cx="11247120" cy="0"/>
          </a:xfrm>
          <a:prstGeom prst="line">
            <a:avLst/>
          </a:prstGeom>
          <a:noFill/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27A78665-0021-8FC5-2D42-82907B713042}"/>
              </a:ext>
            </a:extLst>
          </p:cNvPr>
          <p:cNvSpPr/>
          <p:nvPr/>
        </p:nvSpPr>
        <p:spPr>
          <a:xfrm>
            <a:off x="6152897" y="1020111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25723D39-DC7E-167B-D863-481816313783}"/>
              </a:ext>
            </a:extLst>
          </p:cNvPr>
          <p:cNvSpPr/>
          <p:nvPr/>
        </p:nvSpPr>
        <p:spPr>
          <a:xfrm>
            <a:off x="6290057" y="1020111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DETECTION PERFORMANCE (standardised tests)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B64BC8E0-3533-4717-5BCB-C198F9934579}"/>
              </a:ext>
            </a:extLst>
          </p:cNvPr>
          <p:cNvSpPr/>
          <p:nvPr/>
        </p:nvSpPr>
        <p:spPr>
          <a:xfrm>
            <a:off x="6119872" y="1355625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222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B1AFD8E2-3EDB-C6D9-C082-157ED3991858}"/>
              </a:ext>
            </a:extLst>
          </p:cNvPr>
          <p:cNvSpPr/>
          <p:nvPr/>
        </p:nvSpPr>
        <p:spPr>
          <a:xfrm>
            <a:off x="6119872" y="1931697"/>
            <a:ext cx="1371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runs</a:t>
            </a: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E0B46F6C-F283-D7C0-05BF-D7BB1CE1BEE6}"/>
              </a:ext>
            </a:extLst>
          </p:cNvPr>
          <p:cNvSpPr/>
          <p:nvPr/>
        </p:nvSpPr>
        <p:spPr>
          <a:xfrm>
            <a:off x="7582912" y="1355625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73%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424A6A16-73AE-896E-0186-6C6635E779E8}"/>
              </a:ext>
            </a:extLst>
          </p:cNvPr>
          <p:cNvSpPr/>
          <p:nvPr/>
        </p:nvSpPr>
        <p:spPr>
          <a:xfrm>
            <a:off x="7582912" y="1931697"/>
            <a:ext cx="1371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overall </a:t>
            </a:r>
          </a:p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detection rate</a:t>
            </a: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04FBB5E8-E806-1F25-807B-5D429E04B9FE}"/>
              </a:ext>
            </a:extLst>
          </p:cNvPr>
          <p:cNvSpPr/>
          <p:nvPr/>
        </p:nvSpPr>
        <p:spPr>
          <a:xfrm>
            <a:off x="9045952" y="1355625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~80%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535B610E-0B35-C4C4-FAD6-C9466107AC42}"/>
              </a:ext>
            </a:extLst>
          </p:cNvPr>
          <p:cNvSpPr/>
          <p:nvPr/>
        </p:nvSpPr>
        <p:spPr>
          <a:xfrm>
            <a:off x="9045952" y="1931697"/>
            <a:ext cx="1371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detection rate</a:t>
            </a:r>
          </a:p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(daytime)</a:t>
            </a: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56834002-F842-F481-9C38-2927B34609FA}"/>
              </a:ext>
            </a:extLst>
          </p:cNvPr>
          <p:cNvSpPr/>
          <p:nvPr/>
        </p:nvSpPr>
        <p:spPr>
          <a:xfrm>
            <a:off x="10508992" y="1355625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~60%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CB390B10-5FDE-E87C-2869-1C8EB082FBE7}"/>
              </a:ext>
            </a:extLst>
          </p:cNvPr>
          <p:cNvSpPr/>
          <p:nvPr/>
        </p:nvSpPr>
        <p:spPr>
          <a:xfrm>
            <a:off x="10508992" y="1931697"/>
            <a:ext cx="1371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detection rate</a:t>
            </a:r>
          </a:p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(night ops)</a:t>
            </a:r>
          </a:p>
        </p:txBody>
      </p:sp>
      <p:sp>
        <p:nvSpPr>
          <p:cNvPr id="20" name="Shape 15">
            <a:extLst>
              <a:ext uri="{FF2B5EF4-FFF2-40B4-BE49-F238E27FC236}">
                <a16:creationId xmlns:a16="http://schemas.microsoft.com/office/drawing/2014/main" id="{F418E354-DD1A-D76B-E7B1-B246E878A4B7}"/>
              </a:ext>
            </a:extLst>
          </p:cNvPr>
          <p:cNvSpPr/>
          <p:nvPr/>
        </p:nvSpPr>
        <p:spPr>
          <a:xfrm>
            <a:off x="6141906" y="2608353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1" name="Text 16">
            <a:extLst>
              <a:ext uri="{FF2B5EF4-FFF2-40B4-BE49-F238E27FC236}">
                <a16:creationId xmlns:a16="http://schemas.microsoft.com/office/drawing/2014/main" id="{A9D4CE72-FF75-61B1-AF5B-275542E7126E}"/>
              </a:ext>
            </a:extLst>
          </p:cNvPr>
          <p:cNvSpPr/>
          <p:nvPr/>
        </p:nvSpPr>
        <p:spPr>
          <a:xfrm>
            <a:off x="6279066" y="2608353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OPERATIONAL USAGE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2" name="Text 17">
            <a:extLst>
              <a:ext uri="{FF2B5EF4-FFF2-40B4-BE49-F238E27FC236}">
                <a16:creationId xmlns:a16="http://schemas.microsoft.com/office/drawing/2014/main" id="{0D4927D3-66D9-863A-5F50-21C2A1CF2FEC}"/>
              </a:ext>
            </a:extLst>
          </p:cNvPr>
          <p:cNvSpPr/>
          <p:nvPr/>
        </p:nvSpPr>
        <p:spPr>
          <a:xfrm>
            <a:off x="6119872" y="2864385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~190h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21146B6C-5875-9128-8324-29CA46DB57E5}"/>
              </a:ext>
            </a:extLst>
          </p:cNvPr>
          <p:cNvSpPr/>
          <p:nvPr/>
        </p:nvSpPr>
        <p:spPr>
          <a:xfrm>
            <a:off x="6119872" y="3394737"/>
            <a:ext cx="1828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of operation</a:t>
            </a: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D7253A41-D9D1-36F0-67D3-F54686FF1D80}"/>
              </a:ext>
            </a:extLst>
          </p:cNvPr>
          <p:cNvSpPr/>
          <p:nvPr/>
        </p:nvSpPr>
        <p:spPr>
          <a:xfrm>
            <a:off x="8085832" y="2864385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1,000+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65DD499F-5510-2DD6-28D8-3D4BE18963F3}"/>
              </a:ext>
            </a:extLst>
          </p:cNvPr>
          <p:cNvSpPr/>
          <p:nvPr/>
        </p:nvSpPr>
        <p:spPr>
          <a:xfrm>
            <a:off x="8085832" y="3394737"/>
            <a:ext cx="1828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jobs completed</a:t>
            </a:r>
          </a:p>
        </p:txBody>
      </p:sp>
      <p:sp>
        <p:nvSpPr>
          <p:cNvPr id="26" name="Text 21">
            <a:extLst>
              <a:ext uri="{FF2B5EF4-FFF2-40B4-BE49-F238E27FC236}">
                <a16:creationId xmlns:a16="http://schemas.microsoft.com/office/drawing/2014/main" id="{41C5F2B6-31CB-2791-0DA5-2E9A4A451199}"/>
              </a:ext>
            </a:extLst>
          </p:cNvPr>
          <p:cNvSpPr/>
          <p:nvPr/>
        </p:nvSpPr>
        <p:spPr>
          <a:xfrm>
            <a:off x="10051792" y="2864385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1</a:t>
            </a:r>
            <a:endParaRPr lang="en-GB" sz="28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CFFB302A-8A6E-CEEA-B477-CF446844FB44}"/>
              </a:ext>
            </a:extLst>
          </p:cNvPr>
          <p:cNvSpPr/>
          <p:nvPr/>
        </p:nvSpPr>
        <p:spPr>
          <a:xfrm>
            <a:off x="10051792" y="3394737"/>
            <a:ext cx="1828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emergency stop</a:t>
            </a:r>
          </a:p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(initial setup </a:t>
            </a:r>
          </a:p>
          <a:p>
            <a:pPr marL="0" indent="0" algn="ctr">
              <a:buNone/>
            </a:pPr>
            <a:r>
              <a:rPr lang="en-GB" sz="1200" dirty="0">
                <a:solidFill>
                  <a:srgbClr val="25303B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 airside impact)</a:t>
            </a:r>
          </a:p>
        </p:txBody>
      </p:sp>
      <p:sp>
        <p:nvSpPr>
          <p:cNvPr id="28" name="Shape 24">
            <a:extLst>
              <a:ext uri="{FF2B5EF4-FFF2-40B4-BE49-F238E27FC236}">
                <a16:creationId xmlns:a16="http://schemas.microsoft.com/office/drawing/2014/main" id="{A1F7A179-6A0A-209D-092A-F55BFC23B27B}"/>
              </a:ext>
            </a:extLst>
          </p:cNvPr>
          <p:cNvSpPr/>
          <p:nvPr/>
        </p:nvSpPr>
        <p:spPr>
          <a:xfrm>
            <a:off x="6152897" y="4067622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9" name="Text 25">
            <a:extLst>
              <a:ext uri="{FF2B5EF4-FFF2-40B4-BE49-F238E27FC236}">
                <a16:creationId xmlns:a16="http://schemas.microsoft.com/office/drawing/2014/main" id="{7FFDC2A3-7A96-C5F9-368B-F420264DDD1B}"/>
              </a:ext>
            </a:extLst>
          </p:cNvPr>
          <p:cNvSpPr/>
          <p:nvPr/>
        </p:nvSpPr>
        <p:spPr>
          <a:xfrm>
            <a:off x="6290057" y="4067622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PLATFORM, TWO OPERATING MODES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5" name="CasellaDiTesto 34">
            <a:extLst>
              <a:ext uri="{FF2B5EF4-FFF2-40B4-BE49-F238E27FC236}">
                <a16:creationId xmlns:a16="http://schemas.microsoft.com/office/drawing/2014/main" id="{40F9EE1E-1E26-8E30-E1BB-7E39F5EC320F}"/>
              </a:ext>
            </a:extLst>
          </p:cNvPr>
          <p:cNvSpPr txBox="1"/>
          <p:nvPr/>
        </p:nvSpPr>
        <p:spPr>
          <a:xfrm>
            <a:off x="6207763" y="4299018"/>
            <a:ext cx="5672829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en-GB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Remote driving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 intuitive and easy to use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en-GB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Automated path-following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: repeatable and consistent coverage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§"/>
              <a:tabLst/>
            </a:pP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en-GB" b="1" dirty="0"/>
              <a:t>Improvements</a:t>
            </a:r>
            <a:r>
              <a:rPr lang="en-GB" dirty="0"/>
              <a:t> based on operational feedback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2" name="Shape 24">
            <a:extLst>
              <a:ext uri="{FF2B5EF4-FFF2-40B4-BE49-F238E27FC236}">
                <a16:creationId xmlns:a16="http://schemas.microsoft.com/office/drawing/2014/main" id="{40E67967-65EE-FF92-F359-6FD7091BAC73}"/>
              </a:ext>
            </a:extLst>
          </p:cNvPr>
          <p:cNvSpPr/>
          <p:nvPr/>
        </p:nvSpPr>
        <p:spPr>
          <a:xfrm>
            <a:off x="6141906" y="5426476"/>
            <a:ext cx="54864" cy="201168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" name="Text 25">
            <a:extLst>
              <a:ext uri="{FF2B5EF4-FFF2-40B4-BE49-F238E27FC236}">
                <a16:creationId xmlns:a16="http://schemas.microsoft.com/office/drawing/2014/main" id="{59A93127-1551-F7F0-B18B-EE5D10009B2B}"/>
              </a:ext>
            </a:extLst>
          </p:cNvPr>
          <p:cNvSpPr/>
          <p:nvPr/>
        </p:nvSpPr>
        <p:spPr>
          <a:xfrm>
            <a:off x="6279066" y="5426476"/>
            <a:ext cx="5486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dirty="0">
                <a:solidFill>
                  <a:srgbClr val="A50E2D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PRODUCT EVOLUTION DURING THE POC</a:t>
            </a:r>
            <a:endParaRPr lang="en-GB" sz="1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746BF1B-EEB9-FCD7-924D-8C654BFC4D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3466"/>
          <a:stretch>
            <a:fillRect/>
          </a:stretch>
        </p:blipFill>
        <p:spPr>
          <a:xfrm>
            <a:off x="-3078" y="1717115"/>
            <a:ext cx="6002207" cy="3445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120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078D23-E109-5648-A421-C4F90E8A6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5D29C055-FCEF-86D3-E4DA-44AC85861E42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4" imgW="592" imgH="595" progId="TCLayout.ActiveDocument.1">
                  <p:embed/>
                </p:oleObj>
              </mc:Choice>
              <mc:Fallback>
                <p:oleObj name="Diapositiva think-cell" r:id="rId4" imgW="592" imgH="595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5D29C055-FCEF-86D3-E4DA-44AC85861E4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C3768191-9BBC-9CA4-C8EC-09B88BDB8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1075" y="6356350"/>
            <a:ext cx="2743200" cy="365125"/>
          </a:xfrm>
        </p:spPr>
        <p:txBody>
          <a:bodyPr/>
          <a:lstStyle/>
          <a:p>
            <a:fld id="{C1764EC7-3794-4CED-9D96-A6211C554AA4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13EA8F51-CCA9-AF14-460C-6D7070B5550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/>
          <a:lstStyle/>
          <a:p>
            <a:pPr algn="ctr"/>
            <a:r>
              <a:rPr lang="en-GB" sz="900" dirty="0">
                <a:solidFill>
                  <a:schemeClr val="tx1">
                    <a:tint val="75000"/>
                  </a:schemeClr>
                </a:solidFill>
              </a:rPr>
              <a:t>Toscana Aeroporti © 2026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735A520F-B541-F41B-2EDA-6117126D9ACF}"/>
              </a:ext>
            </a:extLst>
          </p:cNvPr>
          <p:cNvSpPr txBox="1"/>
          <p:nvPr/>
        </p:nvSpPr>
        <p:spPr>
          <a:xfrm>
            <a:off x="401536" y="44373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1BFFCBF2-8C68-BE49-4D55-9568B0AC1691}"/>
              </a:ext>
            </a:extLst>
          </p:cNvPr>
          <p:cNvSpPr txBox="1"/>
          <p:nvPr/>
        </p:nvSpPr>
        <p:spPr>
          <a:xfrm>
            <a:off x="371475" y="45785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Key Takeaways</a:t>
            </a:r>
          </a:p>
        </p:txBody>
      </p:sp>
      <p:sp>
        <p:nvSpPr>
          <p:cNvPr id="2" name="Shape 5">
            <a:extLst>
              <a:ext uri="{FF2B5EF4-FFF2-40B4-BE49-F238E27FC236}">
                <a16:creationId xmlns:a16="http://schemas.microsoft.com/office/drawing/2014/main" id="{EED88819-C20D-A3E6-488C-CAF9FECE3411}"/>
              </a:ext>
            </a:extLst>
          </p:cNvPr>
          <p:cNvSpPr/>
          <p:nvPr/>
        </p:nvSpPr>
        <p:spPr>
          <a:xfrm>
            <a:off x="369518" y="1087760"/>
            <a:ext cx="5651325" cy="1260000"/>
          </a:xfrm>
          <a:prstGeom prst="rect">
            <a:avLst/>
          </a:prstGeom>
          <a:solidFill>
            <a:srgbClr val="F7F8FA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" name="Shape 6">
            <a:extLst>
              <a:ext uri="{FF2B5EF4-FFF2-40B4-BE49-F238E27FC236}">
                <a16:creationId xmlns:a16="http://schemas.microsoft.com/office/drawing/2014/main" id="{311A9CEF-04BF-2922-A126-8E36539C7D76}"/>
              </a:ext>
            </a:extLst>
          </p:cNvPr>
          <p:cNvSpPr/>
          <p:nvPr/>
        </p:nvSpPr>
        <p:spPr>
          <a:xfrm>
            <a:off x="369518" y="1087760"/>
            <a:ext cx="45720" cy="1260000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BF14CFF1-198C-1702-D6B4-34E15A41A6B0}"/>
              </a:ext>
            </a:extLst>
          </p:cNvPr>
          <p:cNvSpPr/>
          <p:nvPr/>
        </p:nvSpPr>
        <p:spPr>
          <a:xfrm>
            <a:off x="506678" y="1196928"/>
            <a:ext cx="685800" cy="10416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GB" sz="2800" dirty="0"/>
          </a:p>
        </p:txBody>
      </p:sp>
      <p:sp>
        <p:nvSpPr>
          <p:cNvPr id="21" name="Shape 8">
            <a:extLst>
              <a:ext uri="{FF2B5EF4-FFF2-40B4-BE49-F238E27FC236}">
                <a16:creationId xmlns:a16="http://schemas.microsoft.com/office/drawing/2014/main" id="{B7F40792-49A0-D753-71F9-29CE3EF77FAD}"/>
              </a:ext>
            </a:extLst>
          </p:cNvPr>
          <p:cNvSpPr/>
          <p:nvPr/>
        </p:nvSpPr>
        <p:spPr>
          <a:xfrm>
            <a:off x="1265630" y="1365847"/>
            <a:ext cx="0" cy="703827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" name="Text 9">
            <a:extLst>
              <a:ext uri="{FF2B5EF4-FFF2-40B4-BE49-F238E27FC236}">
                <a16:creationId xmlns:a16="http://schemas.microsoft.com/office/drawing/2014/main" id="{E02D9774-0635-05D5-A459-D1E8E84384B4}"/>
              </a:ext>
            </a:extLst>
          </p:cNvPr>
          <p:cNvSpPr/>
          <p:nvPr/>
        </p:nvSpPr>
        <p:spPr>
          <a:xfrm>
            <a:off x="1421078" y="1415497"/>
            <a:ext cx="4599760" cy="6045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Regional airports are a distinct segment, with different operational contexts</a:t>
            </a:r>
            <a:endParaRPr lang="en-GB" sz="1400" b="1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9" name="Shape 11">
            <a:extLst>
              <a:ext uri="{FF2B5EF4-FFF2-40B4-BE49-F238E27FC236}">
                <a16:creationId xmlns:a16="http://schemas.microsoft.com/office/drawing/2014/main" id="{B71C504E-2BFB-5A75-7DEF-CC39797D238D}"/>
              </a:ext>
            </a:extLst>
          </p:cNvPr>
          <p:cNvSpPr/>
          <p:nvPr/>
        </p:nvSpPr>
        <p:spPr>
          <a:xfrm>
            <a:off x="369518" y="2381403"/>
            <a:ext cx="5651325" cy="1260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45" name="Shape 12">
            <a:extLst>
              <a:ext uri="{FF2B5EF4-FFF2-40B4-BE49-F238E27FC236}">
                <a16:creationId xmlns:a16="http://schemas.microsoft.com/office/drawing/2014/main" id="{2CC3E137-3A10-99B2-5A93-6A300A0BDEBC}"/>
              </a:ext>
            </a:extLst>
          </p:cNvPr>
          <p:cNvSpPr/>
          <p:nvPr/>
        </p:nvSpPr>
        <p:spPr>
          <a:xfrm>
            <a:off x="369518" y="2381403"/>
            <a:ext cx="45720" cy="1260000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47" name="Text 13">
            <a:extLst>
              <a:ext uri="{FF2B5EF4-FFF2-40B4-BE49-F238E27FC236}">
                <a16:creationId xmlns:a16="http://schemas.microsoft.com/office/drawing/2014/main" id="{A5E1E1C7-E373-753D-0EFF-84A12E10F9F7}"/>
              </a:ext>
            </a:extLst>
          </p:cNvPr>
          <p:cNvSpPr/>
          <p:nvPr/>
        </p:nvSpPr>
        <p:spPr>
          <a:xfrm>
            <a:off x="506678" y="2490571"/>
            <a:ext cx="685800" cy="10416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GB" sz="2800" dirty="0"/>
          </a:p>
        </p:txBody>
      </p:sp>
      <p:sp>
        <p:nvSpPr>
          <p:cNvPr id="48" name="Shape 14">
            <a:extLst>
              <a:ext uri="{FF2B5EF4-FFF2-40B4-BE49-F238E27FC236}">
                <a16:creationId xmlns:a16="http://schemas.microsoft.com/office/drawing/2014/main" id="{F292BCC3-5A98-8E13-A294-4DF486BF9B39}"/>
              </a:ext>
            </a:extLst>
          </p:cNvPr>
          <p:cNvSpPr/>
          <p:nvPr/>
        </p:nvSpPr>
        <p:spPr>
          <a:xfrm>
            <a:off x="1265630" y="2659490"/>
            <a:ext cx="0" cy="703827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" name="Text 15">
            <a:extLst>
              <a:ext uri="{FF2B5EF4-FFF2-40B4-BE49-F238E27FC236}">
                <a16:creationId xmlns:a16="http://schemas.microsoft.com/office/drawing/2014/main" id="{D20785A6-78A3-5B46-4534-BFBBFDCC75DD}"/>
              </a:ext>
            </a:extLst>
          </p:cNvPr>
          <p:cNvSpPr/>
          <p:nvPr/>
        </p:nvSpPr>
        <p:spPr>
          <a:xfrm>
            <a:off x="1421078" y="2519302"/>
            <a:ext cx="4636279" cy="98420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Innovation requires effort: limited space, time and resources make testing more challenging </a:t>
            </a:r>
          </a:p>
        </p:txBody>
      </p:sp>
      <p:sp>
        <p:nvSpPr>
          <p:cNvPr id="51" name="Shape 17">
            <a:extLst>
              <a:ext uri="{FF2B5EF4-FFF2-40B4-BE49-F238E27FC236}">
                <a16:creationId xmlns:a16="http://schemas.microsoft.com/office/drawing/2014/main" id="{553C2779-E87E-4433-D9D5-F9C246EBA2BC}"/>
              </a:ext>
            </a:extLst>
          </p:cNvPr>
          <p:cNvSpPr/>
          <p:nvPr/>
        </p:nvSpPr>
        <p:spPr>
          <a:xfrm>
            <a:off x="369518" y="3657366"/>
            <a:ext cx="5651325" cy="1260000"/>
          </a:xfrm>
          <a:prstGeom prst="rect">
            <a:avLst/>
          </a:prstGeom>
          <a:solidFill>
            <a:srgbClr val="F7F8FA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2" name="Shape 18">
            <a:extLst>
              <a:ext uri="{FF2B5EF4-FFF2-40B4-BE49-F238E27FC236}">
                <a16:creationId xmlns:a16="http://schemas.microsoft.com/office/drawing/2014/main" id="{883B8B4E-4176-AE48-FC09-986211CED1F8}"/>
              </a:ext>
            </a:extLst>
          </p:cNvPr>
          <p:cNvSpPr/>
          <p:nvPr/>
        </p:nvSpPr>
        <p:spPr>
          <a:xfrm>
            <a:off x="369518" y="3657366"/>
            <a:ext cx="45720" cy="1260000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3" name="Text 19">
            <a:extLst>
              <a:ext uri="{FF2B5EF4-FFF2-40B4-BE49-F238E27FC236}">
                <a16:creationId xmlns:a16="http://schemas.microsoft.com/office/drawing/2014/main" id="{C25BDDE8-97AB-CE56-FB76-B3F48A1C18E0}"/>
              </a:ext>
            </a:extLst>
          </p:cNvPr>
          <p:cNvSpPr/>
          <p:nvPr/>
        </p:nvSpPr>
        <p:spPr>
          <a:xfrm>
            <a:off x="506678" y="3766534"/>
            <a:ext cx="685800" cy="10416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GB" sz="2800" dirty="0"/>
          </a:p>
        </p:txBody>
      </p:sp>
      <p:sp>
        <p:nvSpPr>
          <p:cNvPr id="54" name="Shape 20">
            <a:extLst>
              <a:ext uri="{FF2B5EF4-FFF2-40B4-BE49-F238E27FC236}">
                <a16:creationId xmlns:a16="http://schemas.microsoft.com/office/drawing/2014/main" id="{BA50281E-EEBE-DE76-61E5-2F115BCBAEE1}"/>
              </a:ext>
            </a:extLst>
          </p:cNvPr>
          <p:cNvSpPr/>
          <p:nvPr/>
        </p:nvSpPr>
        <p:spPr>
          <a:xfrm>
            <a:off x="1265630" y="3935453"/>
            <a:ext cx="0" cy="703827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7" name="Shape 4">
            <a:extLst>
              <a:ext uri="{FF2B5EF4-FFF2-40B4-BE49-F238E27FC236}">
                <a16:creationId xmlns:a16="http://schemas.microsoft.com/office/drawing/2014/main" id="{0469224A-3CC7-02A9-279C-B74F218E9C23}"/>
              </a:ext>
            </a:extLst>
          </p:cNvPr>
          <p:cNvSpPr/>
          <p:nvPr/>
        </p:nvSpPr>
        <p:spPr>
          <a:xfrm>
            <a:off x="457200" y="984469"/>
            <a:ext cx="11247120" cy="0"/>
          </a:xfrm>
          <a:prstGeom prst="line">
            <a:avLst/>
          </a:prstGeom>
          <a:noFill/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8" name="Text 15">
            <a:extLst>
              <a:ext uri="{FF2B5EF4-FFF2-40B4-BE49-F238E27FC236}">
                <a16:creationId xmlns:a16="http://schemas.microsoft.com/office/drawing/2014/main" id="{2EECF84A-FA9E-FFBA-FA27-6A82C6487836}"/>
              </a:ext>
            </a:extLst>
          </p:cNvPr>
          <p:cNvSpPr/>
          <p:nvPr/>
        </p:nvSpPr>
        <p:spPr>
          <a:xfrm>
            <a:off x="1421078" y="3863613"/>
            <a:ext cx="4636279" cy="98420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Preparation and teamwork are essential across the organisation</a:t>
            </a:r>
          </a:p>
        </p:txBody>
      </p:sp>
      <p:sp>
        <p:nvSpPr>
          <p:cNvPr id="69" name="Shape 11">
            <a:extLst>
              <a:ext uri="{FF2B5EF4-FFF2-40B4-BE49-F238E27FC236}">
                <a16:creationId xmlns:a16="http://schemas.microsoft.com/office/drawing/2014/main" id="{4D0645F9-9298-F9DD-7CF8-6BF599EED975}"/>
              </a:ext>
            </a:extLst>
          </p:cNvPr>
          <p:cNvSpPr/>
          <p:nvPr/>
        </p:nvSpPr>
        <p:spPr>
          <a:xfrm>
            <a:off x="369518" y="4949604"/>
            <a:ext cx="5651325" cy="1260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70" name="Shape 12">
            <a:extLst>
              <a:ext uri="{FF2B5EF4-FFF2-40B4-BE49-F238E27FC236}">
                <a16:creationId xmlns:a16="http://schemas.microsoft.com/office/drawing/2014/main" id="{47C05833-A52D-135C-9BD5-7543A8CDA742}"/>
              </a:ext>
            </a:extLst>
          </p:cNvPr>
          <p:cNvSpPr/>
          <p:nvPr/>
        </p:nvSpPr>
        <p:spPr>
          <a:xfrm>
            <a:off x="369518" y="4949604"/>
            <a:ext cx="45720" cy="1260000"/>
          </a:xfrm>
          <a:prstGeom prst="rect">
            <a:avLst/>
          </a:prstGeom>
          <a:solidFill>
            <a:srgbClr val="A50E2D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71" name="Text 13">
            <a:extLst>
              <a:ext uri="{FF2B5EF4-FFF2-40B4-BE49-F238E27FC236}">
                <a16:creationId xmlns:a16="http://schemas.microsoft.com/office/drawing/2014/main" id="{5990F943-FD4F-E6D5-1280-ACDF5B0AEAD3}"/>
              </a:ext>
            </a:extLst>
          </p:cNvPr>
          <p:cNvSpPr/>
          <p:nvPr/>
        </p:nvSpPr>
        <p:spPr>
          <a:xfrm>
            <a:off x="506678" y="5058772"/>
            <a:ext cx="685800" cy="10416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A50E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GB" sz="2800" dirty="0"/>
          </a:p>
        </p:txBody>
      </p:sp>
      <p:sp>
        <p:nvSpPr>
          <p:cNvPr id="72" name="Shape 14">
            <a:extLst>
              <a:ext uri="{FF2B5EF4-FFF2-40B4-BE49-F238E27FC236}">
                <a16:creationId xmlns:a16="http://schemas.microsoft.com/office/drawing/2014/main" id="{C94A356B-C6A0-B375-8345-85D80D0C0B02}"/>
              </a:ext>
            </a:extLst>
          </p:cNvPr>
          <p:cNvSpPr/>
          <p:nvPr/>
        </p:nvSpPr>
        <p:spPr>
          <a:xfrm>
            <a:off x="1265630" y="5227691"/>
            <a:ext cx="0" cy="703827"/>
          </a:xfrm>
          <a:prstGeom prst="line">
            <a:avLst/>
          </a:prstGeom>
          <a:noFill/>
          <a:ln w="9525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3" name="Text 15">
            <a:extLst>
              <a:ext uri="{FF2B5EF4-FFF2-40B4-BE49-F238E27FC236}">
                <a16:creationId xmlns:a16="http://schemas.microsoft.com/office/drawing/2014/main" id="{366A8A65-CB05-490F-993B-B612FF9FB40B}"/>
              </a:ext>
            </a:extLst>
          </p:cNvPr>
          <p:cNvSpPr/>
          <p:nvPr/>
        </p:nvSpPr>
        <p:spPr>
          <a:xfrm>
            <a:off x="1421078" y="5087503"/>
            <a:ext cx="4636279" cy="98420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Not everything works perfectly…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but that’s part of learning and improving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3635C-F10B-E90C-8177-4280CC38F7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4" t="19150" r="2418" b="10703"/>
          <a:stretch>
            <a:fillRect/>
          </a:stretch>
        </p:blipFill>
        <p:spPr>
          <a:xfrm>
            <a:off x="6112283" y="1916701"/>
            <a:ext cx="5997923" cy="348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500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1E2EE-A58D-358A-B34D-F916EFE39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hink-cell data - do not delete" hidden="1">
            <a:extLst>
              <a:ext uri="{FF2B5EF4-FFF2-40B4-BE49-F238E27FC236}">
                <a16:creationId xmlns:a16="http://schemas.microsoft.com/office/drawing/2014/main" id="{DB06239A-B245-B2AD-D48F-E07A937C2556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iapositiva think-cell" r:id="rId4" imgW="592" imgH="595" progId="TCLayout.ActiveDocument.1">
                  <p:embed/>
                </p:oleObj>
              </mc:Choice>
              <mc:Fallback>
                <p:oleObj name="Diapositiva think-cell" r:id="rId4" imgW="592" imgH="595" progId="TCLayout.ActiveDocument.1">
                  <p:embed/>
                  <p:pic>
                    <p:nvPicPr>
                      <p:cNvPr id="3" name="think-cell data - do not delete" hidden="1">
                        <a:extLst>
                          <a:ext uri="{FF2B5EF4-FFF2-40B4-BE49-F238E27FC236}">
                            <a16:creationId xmlns:a16="http://schemas.microsoft.com/office/drawing/2014/main" id="{DB06239A-B245-B2AD-D48F-E07A937C255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egnaposto numero diapositiva 9">
            <a:extLst>
              <a:ext uri="{FF2B5EF4-FFF2-40B4-BE49-F238E27FC236}">
                <a16:creationId xmlns:a16="http://schemas.microsoft.com/office/drawing/2014/main" id="{CF799DE2-3207-8C01-F2E0-6E4AC0184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1075" y="6356350"/>
            <a:ext cx="2743200" cy="365125"/>
          </a:xfrm>
        </p:spPr>
        <p:txBody>
          <a:bodyPr/>
          <a:lstStyle/>
          <a:p>
            <a:fld id="{C1764EC7-3794-4CED-9D96-A6211C554AA4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11" name="Segnaposto piè di pagina 10">
            <a:extLst>
              <a:ext uri="{FF2B5EF4-FFF2-40B4-BE49-F238E27FC236}">
                <a16:creationId xmlns:a16="http://schemas.microsoft.com/office/drawing/2014/main" id="{DD9F322E-9313-D610-9B06-7F9F66F8127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/>
          <a:lstStyle/>
          <a:p>
            <a:pPr algn="ctr"/>
            <a:r>
              <a:rPr lang="en-GB" sz="900" dirty="0">
                <a:solidFill>
                  <a:schemeClr val="tx1">
                    <a:tint val="75000"/>
                  </a:schemeClr>
                </a:solidFill>
              </a:rPr>
              <a:t>Toscana Aeroporti © 2026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DA9EEA5-3731-0F83-7FE1-272E6D72ACB9}"/>
              </a:ext>
            </a:extLst>
          </p:cNvPr>
          <p:cNvSpPr txBox="1"/>
          <p:nvPr/>
        </p:nvSpPr>
        <p:spPr>
          <a:xfrm>
            <a:off x="401536" y="443735"/>
            <a:ext cx="993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25303B"/>
              </a:solidFill>
              <a:latin typeface="Roboto Bk" pitchFamily="2" charset="0"/>
              <a:ea typeface="Roboto Bk" pitchFamily="2" charset="0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203AA559-F890-2F29-79FC-879D3BD665CF}"/>
              </a:ext>
            </a:extLst>
          </p:cNvPr>
          <p:cNvSpPr txBox="1"/>
          <p:nvPr/>
        </p:nvSpPr>
        <p:spPr>
          <a:xfrm>
            <a:off x="7510" y="3138432"/>
            <a:ext cx="12184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Grazie </a:t>
            </a:r>
            <a:r>
              <a:rPr lang="en-GB" sz="4800" dirty="0" err="1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mille</a:t>
            </a:r>
            <a:r>
              <a:rPr lang="en-GB" sz="4800" dirty="0">
                <a:solidFill>
                  <a:srgbClr val="25303B"/>
                </a:solidFill>
                <a:latin typeface="Roboto Bk" pitchFamily="2" charset="0"/>
                <a:ea typeface="Roboto Bk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1536126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PRESENTATIONDONOTDELETE" val="&lt;?xml version=&quot;1.0&quot; encoding=&quot;UTF-16&quot; standalone=&quot;yes&quot;?&gt;&lt;root reqver=&quot;28224&quot;&gt;&lt;version val=&quot;35840&quot;/&gt;&lt;CPresentation id=&quot;1&quot;&gt;&lt;m_precDefaultNumber&gt;&lt;m_bNumberIsYear val=&quot;1&quot;/&gt;&lt;m_chMinusSymbol&gt;-&lt;/m_chMinusSymbol&gt;&lt;m_chDecimalSymbol17909&gt;,&lt;/m_chDecimalSymbol17909&gt;&lt;m_nGroupingDigits17909 val=&quot;3&quot;/&gt;&lt;m_chGroupingSymbol17909&gt;.&lt;/m_chGroupingSymbol17909&gt;&lt;m_yearfmt&gt;&lt;begin val=&quot;0&quot;/&gt;&lt;end val=&quot;4&quot;/&gt;&lt;/m_yearfmt&gt;&lt;/m_precDefaultNumber&gt;&lt;m_precDefaultPercent&gt;&lt;m_bNumberIsYear val=&quot;1&quot;/&gt;&lt;m_chMinusSymbol&gt;-&lt;/m_chMinusSymbol&gt;&lt;m_nDecimalDigits17909 val=&quot;1&quot;/&gt;&lt;m_chDecimalSymbol17909&gt;,&lt;/m_chDecimalSymbol17909&gt;&lt;m_nGroupingDigits17909 val=&quot;3&quot;/&gt;&lt;m_chGroupingSymbol17909&gt;.&lt;/m_chGroupingSymbol17909&gt;&lt;m_strSuffix17909&gt;%&lt;/m_strSuffix17909&gt;&lt;m_yearfmt&gt;&lt;begin val=&quot;0&quot;/&gt;&lt;end val=&quot;4&quot;/&gt;&lt;/m_yearfmt&gt;&lt;/m_precDefaultPercent&gt;&lt;m_precDefaultDate&gt;&lt;m_yearfmt&gt;&lt;begin val=&quot;0&quot;/&gt;&lt;end val=&quot;4&quot;/&gt;&lt;/m_yearfmt&gt;&lt;/m_precDefaultDate&gt;&lt;m_precDefaultDay&gt;&lt;m_yearfmt&gt;&lt;begin val=&quot;0&quot;/&gt;&lt;end val=&quot;4&quot;/&gt;&lt;/m_yearfmt&gt;&lt;/m_precDefaultDay&gt;&lt;m_precDefaultWeek&gt;&lt;m_yearfmt&gt;&lt;begin val=&quot;0&quot;/&gt;&lt;end val=&quot;4&quot;/&gt;&lt;/m_yearfmt&gt;&lt;/m_precDefaultWeek&gt;&lt;m_precDefaultMonth&gt;&lt;m_yearfmt&gt;&lt;begin val=&quot;0&quot;/&gt;&lt;end val=&quot;4&quot;/&gt;&lt;/m_yearfmt&gt;&lt;/m_precDefaultMonth&gt;&lt;m_precDefaultQuarter&gt;&lt;m_yearfmt&gt;&lt;begin val=&quot;0&quot;/&gt;&lt;end val=&quot;4&quot;/&gt;&lt;/m_yearfmt&gt;&lt;/m_precDefaultQuarter&gt;&lt;m_precDefaultYear&gt;&lt;m_yearfmt&gt;&lt;begin val=&quot;0&quot;/&gt;&lt;end val=&quot;4&quot;/&gt;&lt;/m_yearfmt&gt;&lt;/m_precDefaultYear&gt;&lt;m_precDefaultFYDay&gt;&lt;m_yearfmt&gt;&lt;begin val=&quot;0&quot;/&gt;&lt;end val=&quot;4&quot;/&gt;&lt;/m_yearfmt&gt;&lt;/m_precDefaultFYDay&gt;&lt;m_precDefaultFYWeek&gt;&lt;m_yearfmt&gt;&lt;begin val=&quot;0&quot;/&gt;&lt;end val=&quot;4&quot;/&gt;&lt;/m_yearfmt&gt;&lt;/m_precDefaultFYWeek&gt;&lt;m_precDefaultFYMonth&gt;&lt;m_yearfmt&gt;&lt;begin val=&quot;0&quot;/&gt;&lt;end val=&quot;4&quot;/&gt;&lt;/m_yearfmt&gt;&lt;/m_precDefaultFYMonth&gt;&lt;m_precDefaultFYQuarter&gt;&lt;m_yearfmt&gt;&lt;begin val=&quot;0&quot;/&gt;&lt;end val=&quot;4&quot;/&gt;&lt;/m_yearfmt&gt;&lt;/m_precDefaultFYQuarter&gt;&lt;m_precDefaultFYYear&gt;&lt;m_yearfmt&gt;&lt;begin val=&quot;0&quot;/&gt;&lt;end val=&quot;4&quot;/&gt;&lt;/m_yearfmt&gt;&lt;/m_precDefaultFYYear&gt;&lt;m_mruColor&gt;&lt;m_vecMRU length=&quot;2&quot;&gt;&lt;elem m_fUsage=&quot;1.89999999999999991118E+00&quot;&gt;&lt;m_msothmcolidx val=&quot;0&quot;/&gt;&lt;m_rgb r=&quot;25&quot; g=&quot;30&quot; b=&quot;3B&quot;/&gt;&lt;/elem&gt;&lt;elem m_fUsage=&quot;8.10000000000000053291E-01&quot;&gt;&lt;m_msothmcolidx val=&quot;0&quot;/&gt;&lt;m_rgb r=&quot;A5&quot; g=&quot;0E&quot; b=&quot;2D&quot;/&gt;&lt;/elem&gt;&lt;/m_vecMRU&gt;&lt;/m_mruColor&gt;&lt;m_eweekdayFirstOfWeek val=&quot;2&quot;/&gt;&lt;m_eweekdayFirstOfWorkweek val=&quot;2&quot;/&gt;&lt;m_eweekdayFirstOfWeekend val=&quot;7&quot;/&gt;&lt;/CPresentation&gt;&lt;/root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h1QwpdkOEEK17BZgBAv1_Q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FSPANMODE" val="span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oscana-Aeroporti">
      <a:majorFont>
        <a:latin typeface="Roboto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oscana-Aeroporti">
      <a:majorFont>
        <a:latin typeface="Roboto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ema">
  <a:themeElements>
    <a:clrScheme name="Custom 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D545"/>
      </a:accent1>
      <a:accent2>
        <a:srgbClr val="394449"/>
      </a:accent2>
      <a:accent3>
        <a:srgbClr val="E1E1DA"/>
      </a:accent3>
      <a:accent4>
        <a:srgbClr val="C00000"/>
      </a:accent4>
      <a:accent5>
        <a:srgbClr val="FF0D0D"/>
      </a:accent5>
      <a:accent6>
        <a:srgbClr val="BFBFBF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F458274194F8E4B9329DA50A017966C" ma:contentTypeVersion="11" ma:contentTypeDescription="Create a new document." ma:contentTypeScope="" ma:versionID="ac002b988ecf1fe8b056871dada2b493">
  <xsd:schema xmlns:xsd="http://www.w3.org/2001/XMLSchema" xmlns:xs="http://www.w3.org/2001/XMLSchema" xmlns:p="http://schemas.microsoft.com/office/2006/metadata/properties" xmlns:ns2="ed4df8d6-78e8-413d-96d0-3a92d4e6a032" xmlns:ns3="d06399e8-b413-4a99-882e-28ccf00e76f7" targetNamespace="http://schemas.microsoft.com/office/2006/metadata/properties" ma:root="true" ma:fieldsID="ff2a906fe82c8bb7e3b600ce751fb83a" ns2:_="" ns3:_="">
    <xsd:import namespace="ed4df8d6-78e8-413d-96d0-3a92d4e6a032"/>
    <xsd:import namespace="d06399e8-b413-4a99-882e-28ccf00e76f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4df8d6-78e8-413d-96d0-3a92d4e6a0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cdeec554-ca27-48f5-98a4-0a69c1ab374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6399e8-b413-4a99-882e-28ccf00e76f7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b4efa36-96ff-4be2-b582-ab33d301a6aa}" ma:internalName="TaxCatchAll" ma:showField="CatchAllData" ma:web="d06399e8-b413-4a99-882e-28ccf00e76f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6399e8-b413-4a99-882e-28ccf00e76f7" xsi:nil="true"/>
    <lcf76f155ced4ddcb4097134ff3c332f xmlns="ed4df8d6-78e8-413d-96d0-3a92d4e6a032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C221F1-9C3F-4961-B00C-CF0FC4DDE1CE}"/>
</file>

<file path=customXml/itemProps2.xml><?xml version="1.0" encoding="utf-8"?>
<ds:datastoreItem xmlns:ds="http://schemas.openxmlformats.org/officeDocument/2006/customXml" ds:itemID="{B69D5BB8-846D-4510-9096-A91F25462861}">
  <ds:schemaRefs>
    <ds:schemaRef ds:uri="http://schemas.microsoft.com/office/2006/metadata/properties"/>
    <ds:schemaRef ds:uri="http://www.w3.org/2000/xmlns/"/>
    <ds:schemaRef ds:uri="59f88843-6225-46d2-9cc0-c25ae6dc30e0"/>
    <ds:schemaRef ds:uri="http://www.w3.org/2001/XMLSchema-instance"/>
    <ds:schemaRef ds:uri="808a0652-a249-4ce8-ade6-f3fc7e188226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5D35038-C46A-46B1-A865-242CFA8FDB0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2902</TotalTime>
  <Words>1360</Words>
  <Application>Microsoft Office PowerPoint</Application>
  <PresentationFormat>Widescreen</PresentationFormat>
  <Paragraphs>219</Paragraphs>
  <Slides>18</Slides>
  <Notes>17</Notes>
  <HiddenSlides>0</HiddenSlides>
  <MMClips>4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Tema di Office</vt:lpstr>
      <vt:lpstr>1_Tema di Office</vt:lpstr>
      <vt:lpstr>Office-tema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Biagio Coppola</dc:creator>
  <cp:lastModifiedBy>Jose Luis Gil</cp:lastModifiedBy>
  <cp:revision>23</cp:revision>
  <cp:lastPrinted>2026-03-31T09:40:00Z</cp:lastPrinted>
  <dcterms:created xsi:type="dcterms:W3CDTF">2025-08-08T12:31:20Z</dcterms:created>
  <dcterms:modified xsi:type="dcterms:W3CDTF">2026-04-21T07:36:46Z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0x0101004F458274194F8E4B9329DA50A017966C</vt:lpwstr>
  </property>
  <property fmtid="{D5CDD505-2E9C-101B-9397-08002B2CF9AE}" pid="3" name="MediaServiceImageTags">
    <vt:lpwstr/>
  </property>
</Properties>
</file>